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1" r:id="rId10"/>
    <p:sldId id="270" r:id="rId11"/>
    <p:sldId id="262" r:id="rId12"/>
    <p:sldId id="271" r:id="rId13"/>
    <p:sldId id="264" r:id="rId14"/>
    <p:sldId id="269" r:id="rId15"/>
    <p:sldId id="265" r:id="rId16"/>
    <p:sldId id="26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F71CB-B6F7-954F-AF1C-570260BC0970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F1E7-0B7F-0A4B-BB26-8F4C97BBE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77255-5133-0B44-847A-B413287FA1C9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98B6E-A7CD-B14F-919C-682ED78AD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CE6E4-168C-BC4C-86D3-8034EC27C2A7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8BCB-7C26-3948-BAE6-6F7522118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EFA6F-F038-D047-9429-4B406B3FDBF8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594E-31F4-154E-9284-DEA26E5C0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DD17E-27DF-974E-8D69-E40CD7E30141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8E113-EA0F-F848-8CCE-CFFAB4F70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67778-5B50-0649-A4DA-A7172822647F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D85A8-C350-9D4C-9AAC-428DEDDEC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EF489-C3D8-C64E-AF88-14A3471F3C62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55457-E7DB-E044-947B-ADC487067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5E1A5-26E9-D448-A988-D7140AC1E619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EA5DF-6E99-3648-8925-6DEA29D5E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8D520-A5A6-AF49-823C-90E54FEB8696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F6536-CC6B-794C-81EE-9D483961D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0CA88-59FA-1A47-A124-8CB25BB5A3E3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B6CC-4B09-714A-8A45-169E25F38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588D4-A698-F34F-AB0B-EC373FB259D7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FD9A-FFA7-CB4E-89E2-5202550D1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fld id="{AA2788CE-FC99-5E48-8B13-7B4CE6114EA3}" type="datetime1">
              <a:rPr lang="en-US"/>
              <a:pPr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fld id="{9EA0C2C2-9C22-1B42-AF39-D5931ACE76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Undergraduate Diversity at Evolution 2010</a:t>
            </a:r>
            <a:br>
              <a:rPr lang="en-US" sz="4000" smtClean="0"/>
            </a:br>
            <a:r>
              <a:rPr lang="en-US" sz="4000" smtClean="0"/>
              <a:t>Futures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898989"/>
                </a:solidFill>
              </a:rPr>
              <a:t>Maria E. Orive</a:t>
            </a:r>
          </a:p>
          <a:p>
            <a:r>
              <a:rPr lang="en-US" smtClean="0">
                <a:solidFill>
                  <a:srgbClr val="898989"/>
                </a:solidFill>
              </a:rPr>
              <a:t>University of Kansas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R-intro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685800"/>
            <a:ext cx="4325938" cy="559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79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(4) Only theoreticians and other odd ducks need to know quantitative stuff (or, biology is the science with no math).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Stuff my friends know (that I wish I knew more about):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52800"/>
          </a:xfrm>
        </p:spPr>
        <p:txBody>
          <a:bodyPr/>
          <a:lstStyle/>
          <a:p>
            <a:r>
              <a:rPr lang="en-US" smtClean="0"/>
              <a:t>Phylogenetic methods</a:t>
            </a:r>
          </a:p>
          <a:p>
            <a:r>
              <a:rPr lang="en-US" smtClean="0"/>
              <a:t>More statistics (especially multivariate analysis)</a:t>
            </a:r>
          </a:p>
          <a:p>
            <a:r>
              <a:rPr lang="en-US" smtClean="0"/>
              <a:t>R, PERL (and lots of others) </a:t>
            </a:r>
          </a:p>
          <a:p>
            <a:r>
              <a:rPr lang="en-US" smtClean="0"/>
              <a:t>Bioinformatics (especially sequence analysis)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(5) Family + science = impossible (and other untrue equations about life).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abiAri_pumpk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06613" y="1474787"/>
            <a:ext cx="5029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5 Things </a:t>
            </a:r>
            <a:r>
              <a:rPr lang="en-US" sz="4000" u="sng" smtClean="0"/>
              <a:t>You</a:t>
            </a:r>
            <a:r>
              <a:rPr lang="en-US" sz="4000" smtClean="0"/>
              <a:t> Thought Were True About </a:t>
            </a:r>
            <a:br>
              <a:rPr lang="en-US" sz="4000" smtClean="0"/>
            </a:br>
            <a:r>
              <a:rPr lang="en-US" sz="4000" smtClean="0"/>
              <a:t>“A Future in Evolutionary Biology”</a:t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(and how you were completely wrong)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to: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NSF</a:t>
            </a:r>
          </a:p>
          <a:p>
            <a:r>
              <a:rPr lang="en-US" smtClean="0"/>
              <a:t>Scott Edwards </a:t>
            </a:r>
          </a:p>
          <a:p>
            <a:r>
              <a:rPr lang="en-US" smtClean="0"/>
              <a:t>Richard Kliman</a:t>
            </a:r>
          </a:p>
          <a:p>
            <a:r>
              <a:rPr lang="en-US" smtClean="0"/>
              <a:t>NESCent </a:t>
            </a:r>
          </a:p>
          <a:p>
            <a:pPr lvl="1"/>
            <a:r>
              <a:rPr lang="en-US" smtClean="0"/>
              <a:t>Brian Wiegmann</a:t>
            </a:r>
          </a:p>
          <a:p>
            <a:pPr lvl="1"/>
            <a:r>
              <a:rPr lang="en-US" smtClean="0"/>
              <a:t>Jory Weintraub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Brilliant Insights into Career Options and Training in Evolutionary Biology</a:t>
            </a:r>
          </a:p>
        </p:txBody>
      </p:sp>
      <p:pic>
        <p:nvPicPr>
          <p:cNvPr id="14339" name="Picture 3" descr="notebo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584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267200" y="4419600"/>
            <a:ext cx="909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0" i="1">
                <a:latin typeface="Calibri" pitchFamily="-107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5 Things I Thought Were True About </a:t>
            </a:r>
            <a:br>
              <a:rPr lang="en-US" sz="4000" smtClean="0"/>
            </a:br>
            <a:r>
              <a:rPr lang="en-US" sz="4000" smtClean="0"/>
              <a:t>“A Future in Evolutionary Biology”</a:t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(and how I was completely wrong)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0772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(1) There is only one possible career in evolutionary biology (and my advisor has it).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6"/>
          <p:cNvSpPr>
            <a:spLocks noChangeShapeType="1"/>
          </p:cNvSpPr>
          <p:nvPr/>
        </p:nvSpPr>
        <p:spPr bwMode="auto">
          <a:xfrm flipH="1" flipV="1">
            <a:off x="5003800" y="4279900"/>
            <a:ext cx="68580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2413000" y="2222500"/>
            <a:ext cx="4876800" cy="1905000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latin typeface="Calibri" pitchFamily="-107" charset="0"/>
              </a:rPr>
              <a:t>Evolutionary biology</a:t>
            </a:r>
            <a:endParaRPr lang="en-US">
              <a:solidFill>
                <a:srgbClr val="FFFF00"/>
              </a:solidFill>
              <a:latin typeface="Calibri" pitchFamily="-107" charset="0"/>
            </a:endParaRPr>
          </a:p>
        </p:txBody>
      </p:sp>
      <p:sp>
        <p:nvSpPr>
          <p:cNvPr id="17412" name="Oval 7"/>
          <p:cNvSpPr>
            <a:spLocks noChangeArrowheads="1"/>
          </p:cNvSpPr>
          <p:nvPr/>
        </p:nvSpPr>
        <p:spPr bwMode="auto">
          <a:xfrm>
            <a:off x="127000" y="1308100"/>
            <a:ext cx="2057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Microbiology</a:t>
            </a:r>
          </a:p>
        </p:txBody>
      </p:sp>
      <p:sp>
        <p:nvSpPr>
          <p:cNvPr id="17413" name="Oval 8"/>
          <p:cNvSpPr>
            <a:spLocks noChangeArrowheads="1"/>
          </p:cNvSpPr>
          <p:nvPr/>
        </p:nvSpPr>
        <p:spPr bwMode="auto">
          <a:xfrm>
            <a:off x="7137400" y="469900"/>
            <a:ext cx="1828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Zoology</a:t>
            </a:r>
          </a:p>
        </p:txBody>
      </p:sp>
      <p:sp>
        <p:nvSpPr>
          <p:cNvPr id="17414" name="Oval 9"/>
          <p:cNvSpPr>
            <a:spLocks noChangeArrowheads="1"/>
          </p:cNvSpPr>
          <p:nvPr/>
        </p:nvSpPr>
        <p:spPr bwMode="auto">
          <a:xfrm>
            <a:off x="1422400" y="469900"/>
            <a:ext cx="1828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Ecology</a:t>
            </a:r>
          </a:p>
        </p:txBody>
      </p:sp>
      <p:sp>
        <p:nvSpPr>
          <p:cNvPr id="17415" name="Oval 10"/>
          <p:cNvSpPr>
            <a:spLocks noChangeArrowheads="1"/>
          </p:cNvSpPr>
          <p:nvPr/>
        </p:nvSpPr>
        <p:spPr bwMode="auto">
          <a:xfrm>
            <a:off x="3327400" y="12700"/>
            <a:ext cx="1828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Genetics</a:t>
            </a:r>
          </a:p>
        </p:txBody>
      </p:sp>
      <p:sp>
        <p:nvSpPr>
          <p:cNvPr id="17416" name="Oval 11"/>
          <p:cNvSpPr>
            <a:spLocks noChangeArrowheads="1"/>
          </p:cNvSpPr>
          <p:nvPr/>
        </p:nvSpPr>
        <p:spPr bwMode="auto">
          <a:xfrm>
            <a:off x="5080000" y="698500"/>
            <a:ext cx="1828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Physiology</a:t>
            </a:r>
          </a:p>
        </p:txBody>
      </p:sp>
      <p:sp>
        <p:nvSpPr>
          <p:cNvPr id="17417" name="Oval 12"/>
          <p:cNvSpPr>
            <a:spLocks noChangeArrowheads="1"/>
          </p:cNvSpPr>
          <p:nvPr/>
        </p:nvSpPr>
        <p:spPr bwMode="auto">
          <a:xfrm>
            <a:off x="7213600" y="1612900"/>
            <a:ext cx="1828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Botany</a:t>
            </a:r>
          </a:p>
        </p:txBody>
      </p:sp>
      <p:sp>
        <p:nvSpPr>
          <p:cNvPr id="17418" name="Oval 22"/>
          <p:cNvSpPr>
            <a:spLocks noChangeArrowheads="1"/>
          </p:cNvSpPr>
          <p:nvPr/>
        </p:nvSpPr>
        <p:spPr bwMode="auto">
          <a:xfrm>
            <a:off x="127000" y="5330825"/>
            <a:ext cx="2209800" cy="9906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Agro-ecology</a:t>
            </a:r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6908800" y="3975100"/>
            <a:ext cx="2133600" cy="10541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USDA/EPA/</a:t>
            </a:r>
          </a:p>
          <a:p>
            <a:pPr algn="ctr"/>
            <a:r>
              <a:rPr lang="en-US">
                <a:latin typeface="Calibri" pitchFamily="-107" charset="0"/>
              </a:rPr>
              <a:t>Forest Service</a:t>
            </a:r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032000" y="4660900"/>
            <a:ext cx="2590800" cy="9906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Public health</a:t>
            </a:r>
          </a:p>
          <a:p>
            <a:pPr algn="ctr"/>
            <a:r>
              <a:rPr lang="en-US">
                <a:latin typeface="Calibri" pitchFamily="-107" charset="0"/>
              </a:rPr>
              <a:t>Epidemiology</a:t>
            </a:r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2481263" y="5727700"/>
            <a:ext cx="2446337" cy="936625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Calibri" pitchFamily="-107" charset="0"/>
            </a:endParaRPr>
          </a:p>
        </p:txBody>
      </p:sp>
      <p:sp>
        <p:nvSpPr>
          <p:cNvPr id="17422" name="Oval 26"/>
          <p:cNvSpPr>
            <a:spLocks noChangeArrowheads="1"/>
          </p:cNvSpPr>
          <p:nvPr/>
        </p:nvSpPr>
        <p:spPr bwMode="auto">
          <a:xfrm>
            <a:off x="4927600" y="4813300"/>
            <a:ext cx="2209800" cy="8382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Conservation</a:t>
            </a:r>
          </a:p>
          <a:p>
            <a:pPr algn="ctr"/>
            <a:r>
              <a:rPr lang="en-US">
                <a:latin typeface="Calibri" pitchFamily="-107" charset="0"/>
              </a:rPr>
              <a:t>biology</a:t>
            </a:r>
          </a:p>
        </p:txBody>
      </p:sp>
      <p:sp>
        <p:nvSpPr>
          <p:cNvPr id="17423" name="Oval 27"/>
          <p:cNvSpPr>
            <a:spLocks noChangeArrowheads="1"/>
          </p:cNvSpPr>
          <p:nvPr/>
        </p:nvSpPr>
        <p:spPr bwMode="auto">
          <a:xfrm>
            <a:off x="7137400" y="5651500"/>
            <a:ext cx="1905000" cy="9144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Pharmaceutical</a:t>
            </a:r>
          </a:p>
          <a:p>
            <a:pPr algn="ctr"/>
            <a:r>
              <a:rPr lang="en-US">
                <a:latin typeface="Calibri" pitchFamily="-107" charset="0"/>
              </a:rPr>
              <a:t>industry</a:t>
            </a:r>
          </a:p>
        </p:txBody>
      </p:sp>
      <p:sp>
        <p:nvSpPr>
          <p:cNvPr id="17424" name="Oval 28"/>
          <p:cNvSpPr>
            <a:spLocks noChangeArrowheads="1"/>
          </p:cNvSpPr>
          <p:nvPr/>
        </p:nvSpPr>
        <p:spPr bwMode="auto">
          <a:xfrm>
            <a:off x="2794000" y="1155700"/>
            <a:ext cx="1828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Math</a:t>
            </a:r>
          </a:p>
        </p:txBody>
      </p:sp>
      <p:sp>
        <p:nvSpPr>
          <p:cNvPr id="17425" name="Line 29"/>
          <p:cNvSpPr>
            <a:spLocks noChangeShapeType="1"/>
          </p:cNvSpPr>
          <p:nvPr/>
        </p:nvSpPr>
        <p:spPr bwMode="auto">
          <a:xfrm>
            <a:off x="2108200" y="2146300"/>
            <a:ext cx="4572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565400" y="1231900"/>
            <a:ext cx="4572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4699000" y="774700"/>
            <a:ext cx="76200" cy="1371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32"/>
          <p:cNvSpPr>
            <a:spLocks noChangeShapeType="1"/>
          </p:cNvSpPr>
          <p:nvPr/>
        </p:nvSpPr>
        <p:spPr bwMode="auto">
          <a:xfrm>
            <a:off x="3860800" y="19177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33"/>
          <p:cNvSpPr>
            <a:spLocks noChangeShapeType="1"/>
          </p:cNvSpPr>
          <p:nvPr/>
        </p:nvSpPr>
        <p:spPr bwMode="auto">
          <a:xfrm flipH="1">
            <a:off x="5461000" y="1460500"/>
            <a:ext cx="381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34"/>
          <p:cNvSpPr>
            <a:spLocks noChangeShapeType="1"/>
          </p:cNvSpPr>
          <p:nvPr/>
        </p:nvSpPr>
        <p:spPr bwMode="auto">
          <a:xfrm flipH="1">
            <a:off x="6527800" y="1155700"/>
            <a:ext cx="838200" cy="1066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35"/>
          <p:cNvSpPr>
            <a:spLocks noChangeShapeType="1"/>
          </p:cNvSpPr>
          <p:nvPr/>
        </p:nvSpPr>
        <p:spPr bwMode="auto">
          <a:xfrm flipH="1">
            <a:off x="7289800" y="2374900"/>
            <a:ext cx="6858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36"/>
          <p:cNvSpPr>
            <a:spLocks noChangeShapeType="1"/>
          </p:cNvSpPr>
          <p:nvPr/>
        </p:nvSpPr>
        <p:spPr bwMode="auto">
          <a:xfrm flipV="1">
            <a:off x="1600200" y="3898900"/>
            <a:ext cx="1193800" cy="14319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37"/>
          <p:cNvSpPr>
            <a:spLocks noChangeShapeType="1"/>
          </p:cNvSpPr>
          <p:nvPr/>
        </p:nvSpPr>
        <p:spPr bwMode="auto">
          <a:xfrm flipV="1">
            <a:off x="4622800" y="4203700"/>
            <a:ext cx="15240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Line 38"/>
          <p:cNvSpPr>
            <a:spLocks noChangeShapeType="1"/>
          </p:cNvSpPr>
          <p:nvPr/>
        </p:nvSpPr>
        <p:spPr bwMode="auto">
          <a:xfrm flipH="1" flipV="1">
            <a:off x="5384800" y="4127500"/>
            <a:ext cx="457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Line 39"/>
          <p:cNvSpPr>
            <a:spLocks noChangeShapeType="1"/>
          </p:cNvSpPr>
          <p:nvPr/>
        </p:nvSpPr>
        <p:spPr bwMode="auto">
          <a:xfrm flipV="1">
            <a:off x="2946400" y="4051300"/>
            <a:ext cx="381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Line 40"/>
          <p:cNvSpPr>
            <a:spLocks noChangeShapeType="1"/>
          </p:cNvSpPr>
          <p:nvPr/>
        </p:nvSpPr>
        <p:spPr bwMode="auto">
          <a:xfrm flipH="1" flipV="1">
            <a:off x="6375400" y="3975100"/>
            <a:ext cx="1219200" cy="1752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Line 41"/>
          <p:cNvSpPr>
            <a:spLocks noChangeShapeType="1"/>
          </p:cNvSpPr>
          <p:nvPr/>
        </p:nvSpPr>
        <p:spPr bwMode="auto">
          <a:xfrm flipH="1" flipV="1">
            <a:off x="7137400" y="3670300"/>
            <a:ext cx="2286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Oval 43"/>
          <p:cNvSpPr>
            <a:spLocks noChangeArrowheads="1"/>
          </p:cNvSpPr>
          <p:nvPr/>
        </p:nvSpPr>
        <p:spPr bwMode="auto">
          <a:xfrm>
            <a:off x="127000" y="3594100"/>
            <a:ext cx="2286000" cy="10668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Computational</a:t>
            </a:r>
          </a:p>
          <a:p>
            <a:pPr algn="ctr"/>
            <a:r>
              <a:rPr lang="en-US">
                <a:latin typeface="Calibri" pitchFamily="-107" charset="0"/>
              </a:rPr>
              <a:t>Biology-genomics</a:t>
            </a:r>
          </a:p>
          <a:p>
            <a:pPr algn="ctr"/>
            <a:r>
              <a:rPr lang="en-US">
                <a:latin typeface="Calibri" pitchFamily="-107" charset="0"/>
              </a:rPr>
              <a:t>proteomics</a:t>
            </a:r>
          </a:p>
        </p:txBody>
      </p:sp>
      <p:sp>
        <p:nvSpPr>
          <p:cNvPr id="17439" name="Line 44"/>
          <p:cNvSpPr>
            <a:spLocks noChangeShapeType="1"/>
          </p:cNvSpPr>
          <p:nvPr/>
        </p:nvSpPr>
        <p:spPr bwMode="auto">
          <a:xfrm flipV="1">
            <a:off x="1803400" y="3289300"/>
            <a:ext cx="6096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Oval 47"/>
          <p:cNvSpPr>
            <a:spLocks noChangeArrowheads="1"/>
          </p:cNvSpPr>
          <p:nvPr/>
        </p:nvSpPr>
        <p:spPr bwMode="auto">
          <a:xfrm>
            <a:off x="5156200" y="5902325"/>
            <a:ext cx="1905000" cy="762000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Calibri" pitchFamily="-107" charset="0"/>
            </a:endParaRPr>
          </a:p>
        </p:txBody>
      </p:sp>
      <p:sp>
        <p:nvSpPr>
          <p:cNvPr id="17441" name="Text Box 51"/>
          <p:cNvSpPr txBox="1">
            <a:spLocks noChangeArrowheads="1"/>
          </p:cNvSpPr>
          <p:nvPr/>
        </p:nvSpPr>
        <p:spPr bwMode="auto">
          <a:xfrm>
            <a:off x="3540125" y="5864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17442" name="Text Box 52"/>
          <p:cNvSpPr txBox="1">
            <a:spLocks noChangeArrowheads="1"/>
          </p:cNvSpPr>
          <p:nvPr/>
        </p:nvSpPr>
        <p:spPr bwMode="auto">
          <a:xfrm>
            <a:off x="2944813" y="5842000"/>
            <a:ext cx="1538287" cy="646113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7" charset="0"/>
              </a:rPr>
              <a:t>Academics</a:t>
            </a:r>
          </a:p>
          <a:p>
            <a:pPr algn="ctr"/>
            <a:r>
              <a:rPr lang="en-US">
                <a:latin typeface="Calibri" pitchFamily="-107" charset="0"/>
              </a:rPr>
              <a:t>Teaching</a:t>
            </a:r>
            <a:endParaRPr lang="en-US" sz="2800">
              <a:latin typeface="Calibri" pitchFamily="-107" charset="0"/>
            </a:endParaRPr>
          </a:p>
        </p:txBody>
      </p:sp>
      <p:sp>
        <p:nvSpPr>
          <p:cNvPr id="17443" name="Text Box 53"/>
          <p:cNvSpPr txBox="1">
            <a:spLocks noChangeArrowheads="1"/>
          </p:cNvSpPr>
          <p:nvPr/>
        </p:nvSpPr>
        <p:spPr bwMode="auto">
          <a:xfrm>
            <a:off x="5384800" y="6092825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7" charset="0"/>
              </a:rPr>
              <a:t>Museums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alaries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263" y="0"/>
            <a:ext cx="545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297738" y="2209800"/>
            <a:ext cx="1563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7" charset="0"/>
              </a:rPr>
              <a:t>from Genome </a:t>
            </a:r>
          </a:p>
          <a:p>
            <a:r>
              <a:rPr lang="en-US">
                <a:latin typeface="Calibri" pitchFamily="-107" charset="0"/>
              </a:rPr>
              <a:t>Technology, </a:t>
            </a:r>
          </a:p>
          <a:p>
            <a:r>
              <a:rPr lang="en-US">
                <a:latin typeface="Calibri" pitchFamily="-107" charset="0"/>
              </a:rPr>
              <a:t>June 2010</a:t>
            </a:r>
          </a:p>
          <a:p>
            <a:endParaRPr lang="en-US">
              <a:latin typeface="Calibri" pitchFamily="-107" charset="0"/>
            </a:endParaRPr>
          </a:p>
          <a:p>
            <a:r>
              <a:rPr lang="en-US">
                <a:latin typeface="Calibri" pitchFamily="-107" charset="0"/>
              </a:rPr>
              <a:t>survey of 1640</a:t>
            </a:r>
          </a:p>
          <a:p>
            <a:r>
              <a:rPr lang="en-US">
                <a:latin typeface="Calibri" pitchFamily="-107" charset="0"/>
              </a:rPr>
              <a:t>readers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(2) The working life of a scientist is a lonely existence (and naturally leads to becoming a social outcast).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r_cockroa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6274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oofenshmirtzEv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11200"/>
            <a:ext cx="4064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(3) When I’m done with graduate school, I will know all the stuff I need to know (and I’ll stop being a student).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247</Words>
  <Application>Microsoft Macintosh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Undergraduate Diversity at Evolution 2010 Futures Discussion</vt:lpstr>
      <vt:lpstr>Brilliant Insights into Career Options and Training in Evolutionary Biology</vt:lpstr>
      <vt:lpstr>5 Things I Thought Were True About  “A Future in Evolutionary Biology”   (and how I was completely wrong)</vt:lpstr>
      <vt:lpstr>(1) There is only one possible career in evolutionary biology (and my advisor has it).</vt:lpstr>
      <vt:lpstr>PowerPoint Presentation</vt:lpstr>
      <vt:lpstr>PowerPoint Presentation</vt:lpstr>
      <vt:lpstr>(2) The working life of a scientist is a lonely existence (and naturally leads to becoming a social outcast).</vt:lpstr>
      <vt:lpstr>PowerPoint Presentation</vt:lpstr>
      <vt:lpstr>(3) When I’m done with graduate school, I will know all the stuff I need to know (and I’ll stop being a student).</vt:lpstr>
      <vt:lpstr>PowerPoint Presentation</vt:lpstr>
      <vt:lpstr>(4) Only theoreticians and other odd ducks need to know quantitative stuff (or, biology is the science with no math).</vt:lpstr>
      <vt:lpstr>Stuff my friends know (that I wish I knew more about):</vt:lpstr>
      <vt:lpstr>(5) Family + science = impossible (and other untrue equations about life).</vt:lpstr>
      <vt:lpstr>PowerPoint Presentation</vt:lpstr>
      <vt:lpstr>5 Things You Thought Were True About  “A Future in Evolutionary Biology”   (and how you were completely wrong)</vt:lpstr>
      <vt:lpstr>Thanks to: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Undergraduate Diversity at Evolution 2010 Futures Discussion</dc:title>
  <dc:creator>Maria Orive</dc:creator>
  <cp:keywords/>
  <cp:lastModifiedBy>Heywood, Wendy</cp:lastModifiedBy>
  <cp:revision>25</cp:revision>
  <dcterms:created xsi:type="dcterms:W3CDTF">2012-08-06T18:55:17Z</dcterms:created>
  <dcterms:modified xsi:type="dcterms:W3CDTF">2015-06-18T15:13:41Z</dcterms:modified>
</cp:coreProperties>
</file>