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6" r:id="rId6"/>
    <p:sldId id="267" r:id="rId7"/>
    <p:sldId id="260" r:id="rId8"/>
    <p:sldId id="268" r:id="rId9"/>
    <p:sldId id="261" r:id="rId10"/>
    <p:sldId id="270" r:id="rId11"/>
    <p:sldId id="262" r:id="rId12"/>
    <p:sldId id="271" r:id="rId13"/>
    <p:sldId id="264" r:id="rId14"/>
    <p:sldId id="269" r:id="rId15"/>
    <p:sldId id="265" r:id="rId16"/>
    <p:sldId id="263" r:id="rId17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ＭＳ Ｐゴシック" pitchFamily="-107" charset="-128"/>
        <a:cs typeface="ＭＳ Ｐゴシック" pitchFamily="-107" charset="-128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ＭＳ Ｐゴシック" pitchFamily="-107" charset="-128"/>
        <a:cs typeface="ＭＳ Ｐゴシック" pitchFamily="-107" charset="-128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ＭＳ Ｐゴシック" pitchFamily="-107" charset="-128"/>
        <a:cs typeface="ＭＳ Ｐゴシック" pitchFamily="-107" charset="-128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ＭＳ Ｐゴシック" pitchFamily="-107" charset="-128"/>
        <a:cs typeface="ＭＳ Ｐゴシック" pitchFamily="-107" charset="-128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-107" charset="0"/>
        <a:ea typeface="ＭＳ Ｐゴシック" pitchFamily="-107" charset="-128"/>
        <a:cs typeface="ＭＳ Ｐゴシック" pitchFamily="-107" charset="-128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Arial" pitchFamily="-107" charset="0"/>
        <a:ea typeface="ＭＳ Ｐゴシック" pitchFamily="-107" charset="-128"/>
        <a:cs typeface="ＭＳ Ｐゴシック" pitchFamily="-107" charset="-128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Arial" pitchFamily="-107" charset="0"/>
        <a:ea typeface="ＭＳ Ｐゴシック" pitchFamily="-107" charset="-128"/>
        <a:cs typeface="ＭＳ Ｐゴシック" pitchFamily="-107" charset="-128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Arial" pitchFamily="-107" charset="0"/>
        <a:ea typeface="ＭＳ Ｐゴシック" pitchFamily="-107" charset="-128"/>
        <a:cs typeface="ＭＳ Ｐゴシック" pitchFamily="-107" charset="-128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Arial" pitchFamily="-107" charset="0"/>
        <a:ea typeface="ＭＳ Ｐゴシック" pitchFamily="-107" charset="-128"/>
        <a:cs typeface="ＭＳ Ｐゴシック" pitchFamily="-107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Objects="1">
      <p:cViewPr varScale="1">
        <p:scale>
          <a:sx n="95" d="100"/>
          <a:sy n="95" d="100"/>
        </p:scale>
        <p:origin x="-1288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printerSettings" Target="printerSettings/printerSettings1.bin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A36F71CB-B6F7-954F-AF1C-570260BC0970}" type="datetime1">
              <a:rPr lang="en-US"/>
              <a:pPr/>
              <a:t>6/18/15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4B8F1E7-0B7F-0A4B-BB26-8F4C97BBE73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D6777255-5133-0B44-847A-B413287FA1C9}" type="datetime1">
              <a:rPr lang="en-US"/>
              <a:pPr/>
              <a:t>6/18/15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7E98B6E-A7CD-B14F-919C-682ED78AD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3A1CE6E4-168C-BC4C-86D3-8034EC27C2A7}" type="datetime1">
              <a:rPr lang="en-US"/>
              <a:pPr/>
              <a:t>6/18/15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7338BCB-7C26-3948-BAE6-6F752211833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62AEFA6F-F038-D047-9429-4B406B3FDBF8}" type="datetime1">
              <a:rPr lang="en-US"/>
              <a:pPr/>
              <a:t>6/18/15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407594E-31F4-154E-9284-DEA26E5C00BA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A2DD17E-27DF-974E-8D69-E40CD7E30141}" type="datetime1">
              <a:rPr lang="en-US"/>
              <a:pPr/>
              <a:t>6/18/15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FF8E113-EA0F-F848-8CCE-CFFAB4F7034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07F67778-5B50-0649-A4DA-A7172822647F}" type="datetime1">
              <a:rPr lang="en-US"/>
              <a:pPr/>
              <a:t>6/18/15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136D85A8-C350-9D4C-9AAC-428DEDDECC80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B23EF489-C3D8-C64E-AF88-14A3471F3C62}" type="datetime1">
              <a:rPr lang="en-US"/>
              <a:pPr/>
              <a:t>6/18/15</a:t>
            </a:fld>
            <a:endParaRPr lang="en-US"/>
          </a:p>
        </p:txBody>
      </p:sp>
      <p:sp>
        <p:nvSpPr>
          <p:cNvPr id="8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DB55457-E7DB-E044-947B-ADC487067B0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52B5E1A5-26E9-D448-A988-D7140AC1E619}" type="datetime1">
              <a:rPr lang="en-US"/>
              <a:pPr/>
              <a:t>6/18/15</a:t>
            </a:fld>
            <a:endParaRPr lang="en-US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E3EA5DF-6E99-3648-8925-6DEA29D5EA4C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68D520-A5A6-AF49-823C-90E54FEB8696}" type="datetime1">
              <a:rPr lang="en-US"/>
              <a:pPr/>
              <a:t>6/18/15</a:t>
            </a:fld>
            <a:endParaRPr lang="en-US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559F6536-CC6B-794C-81EE-9D483961D0A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1260CA88-59FA-1A47-A124-8CB25BB5A3E3}" type="datetime1">
              <a:rPr lang="en-US"/>
              <a:pPr/>
              <a:t>6/18/15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D00B6CC-4B09-714A-8A45-169E25F3822B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37588D4-A698-F34F-AB0B-EC373FB259D7}" type="datetime1">
              <a:rPr lang="en-US"/>
              <a:pPr/>
              <a:t>6/18/15</a:t>
            </a:fld>
            <a:endParaRPr lang="en-US"/>
          </a:p>
        </p:txBody>
      </p:sp>
      <p:sp>
        <p:nvSpPr>
          <p:cNvPr id="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8BA5FD9A-FFA7-CB4E-89E2-5202550D14D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>
              <a:defRPr sz="1200">
                <a:solidFill>
                  <a:srgbClr val="898989"/>
                </a:solidFill>
                <a:latin typeface="Calibri" pitchFamily="-107" charset="0"/>
              </a:defRPr>
            </a:lvl1pPr>
          </a:lstStyle>
          <a:p>
            <a:fld id="{AA2788CE-FC99-5E48-8B13-7B4CE6114EA3}" type="datetime1">
              <a:rPr lang="en-US"/>
              <a:pPr/>
              <a:t>6/18/15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>
              <a:defRPr sz="1200">
                <a:solidFill>
                  <a:srgbClr val="898989"/>
                </a:solidFill>
                <a:latin typeface="Calibri" pitchFamily="-107" charset="0"/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>
              <a:defRPr sz="1200">
                <a:solidFill>
                  <a:srgbClr val="898989"/>
                </a:solidFill>
                <a:latin typeface="Calibri" pitchFamily="-107" charset="0"/>
              </a:defRPr>
            </a:lvl1pPr>
          </a:lstStyle>
          <a:p>
            <a:fld id="{9EA0C2C2-9C22-1B42-AF39-D5931ACE7645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-107" charset="-128"/>
          <a:cs typeface="ＭＳ Ｐゴシック" pitchFamily="-107" charset="-128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-107" charset="0"/>
          <a:ea typeface="ＭＳ Ｐゴシック" pitchFamily="-107" charset="-128"/>
          <a:cs typeface="ＭＳ Ｐゴシック" pitchFamily="-107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-107" charset="0"/>
        <a:buChar char="•"/>
        <a:defRPr sz="3200" kern="1200">
          <a:solidFill>
            <a:schemeClr val="tx1"/>
          </a:solidFill>
          <a:latin typeface="+mn-lt"/>
          <a:ea typeface="ＭＳ Ｐゴシック" pitchFamily="-107" charset="-128"/>
          <a:cs typeface="ＭＳ Ｐゴシック" pitchFamily="-107" charset="-128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-107" charset="0"/>
        <a:buChar char="–"/>
        <a:defRPr sz="28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-107" charset="0"/>
        <a:buChar char="•"/>
        <a:defRPr sz="24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-107" charset="0"/>
        <a:buChar char="–"/>
        <a:defRPr sz="20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-107" charset="0"/>
        <a:buChar char="»"/>
        <a:defRPr sz="2000" kern="1200">
          <a:solidFill>
            <a:schemeClr val="tx1"/>
          </a:solidFill>
          <a:latin typeface="+mn-lt"/>
          <a:ea typeface="ＭＳ Ｐゴシック" pitchFamily="-107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6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3.jpeg"/><Relationship Id="rId3" Type="http://schemas.openxmlformats.org/officeDocument/2006/relationships/image" Target="../media/image4.jpe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en-US" sz="4000" smtClean="0"/>
              <a:t>Undergraduate Diversity at Evolution 2010</a:t>
            </a:r>
            <a:br>
              <a:rPr lang="en-US" sz="4000" smtClean="0"/>
            </a:br>
            <a:r>
              <a:rPr lang="en-US" sz="4000" smtClean="0"/>
              <a:t>Futures Discussion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mtClean="0">
                <a:solidFill>
                  <a:srgbClr val="898989"/>
                </a:solidFill>
              </a:rPr>
              <a:t>Maria E. Orive</a:t>
            </a:r>
          </a:p>
          <a:p>
            <a:r>
              <a:rPr lang="en-US" smtClean="0">
                <a:solidFill>
                  <a:srgbClr val="898989"/>
                </a:solidFill>
              </a:rPr>
              <a:t>University of Kansas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4" descr="R-intro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38400" y="685800"/>
            <a:ext cx="4325938" cy="55991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479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smtClean="0"/>
              <a:t>(4) Only theoreticians and other odd ducks need to know quantitative stuff (or, biology is the science with no math).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4000" smtClean="0"/>
              <a:t>Stuff my friends know (that I wish I knew more about):</a:t>
            </a:r>
          </a:p>
        </p:txBody>
      </p:sp>
      <p:sp>
        <p:nvSpPr>
          <p:cNvPr id="24579" name="Content Placeholder 5"/>
          <p:cNvSpPr>
            <a:spLocks noGrp="1"/>
          </p:cNvSpPr>
          <p:nvPr>
            <p:ph idx="1"/>
          </p:nvPr>
        </p:nvSpPr>
        <p:spPr>
          <a:xfrm>
            <a:off x="457200" y="2286000"/>
            <a:ext cx="8229600" cy="3352800"/>
          </a:xfrm>
        </p:spPr>
        <p:txBody>
          <a:bodyPr/>
          <a:lstStyle/>
          <a:p>
            <a:r>
              <a:rPr lang="en-US" smtClean="0"/>
              <a:t>Phylogenetic methods</a:t>
            </a:r>
          </a:p>
          <a:p>
            <a:r>
              <a:rPr lang="en-US" smtClean="0"/>
              <a:t>More statistics (especially multivariate analysis)</a:t>
            </a:r>
          </a:p>
          <a:p>
            <a:r>
              <a:rPr lang="en-US" smtClean="0"/>
              <a:t>R, PERL (and lots of others) </a:t>
            </a:r>
          </a:p>
          <a:p>
            <a:r>
              <a:rPr lang="en-US" smtClean="0"/>
              <a:t>Bioinformatics (especially sequence analysis)</a:t>
            </a:r>
          </a:p>
          <a:p>
            <a:endParaRPr lang="en-US" smtClean="0"/>
          </a:p>
          <a:p>
            <a:endParaRPr lang="en-US" smtClean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smtClean="0"/>
              <a:t>(5) Family + science = impossible (and other untrue equations about life).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626" name="Picture 3" descr="GabiAri_pumpkin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5400000">
            <a:off x="2106613" y="1474787"/>
            <a:ext cx="5029200" cy="3756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676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smtClean="0"/>
              <a:t>5 Things </a:t>
            </a:r>
            <a:r>
              <a:rPr lang="en-US" sz="4000" u="sng" smtClean="0"/>
              <a:t>You</a:t>
            </a:r>
            <a:r>
              <a:rPr lang="en-US" sz="4000" smtClean="0"/>
              <a:t> Thought Were True About </a:t>
            </a:r>
            <a:br>
              <a:rPr lang="en-US" sz="4000" smtClean="0"/>
            </a:br>
            <a:r>
              <a:rPr lang="en-US" sz="4000" smtClean="0"/>
              <a:t>“A Future in Evolutionary Biology”</a:t>
            </a:r>
            <a:br>
              <a:rPr lang="en-US" sz="4000" smtClean="0"/>
            </a:br>
            <a:r>
              <a:rPr lang="en-US" sz="4000" smtClean="0"/>
              <a:t> </a:t>
            </a:r>
            <a:br>
              <a:rPr lang="en-US" sz="4000" smtClean="0"/>
            </a:br>
            <a:r>
              <a:rPr lang="en-US" sz="4000" smtClean="0"/>
              <a:t>(and how you were completely wrong)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674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Thanks to:</a:t>
            </a:r>
          </a:p>
        </p:txBody>
      </p:sp>
      <p:sp>
        <p:nvSpPr>
          <p:cNvPr id="28675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mtClean="0"/>
              <a:t>NSF</a:t>
            </a:r>
          </a:p>
          <a:p>
            <a:r>
              <a:rPr lang="en-US" smtClean="0"/>
              <a:t>Scott Edwards </a:t>
            </a:r>
          </a:p>
          <a:p>
            <a:r>
              <a:rPr lang="en-US" smtClean="0"/>
              <a:t>Richard Kliman</a:t>
            </a:r>
          </a:p>
          <a:p>
            <a:r>
              <a:rPr lang="en-US" smtClean="0"/>
              <a:t>NESCent </a:t>
            </a:r>
          </a:p>
          <a:p>
            <a:pPr lvl="1"/>
            <a:r>
              <a:rPr lang="en-US" smtClean="0"/>
              <a:t>Brian Wiegmann</a:t>
            </a:r>
          </a:p>
          <a:p>
            <a:pPr lvl="1"/>
            <a:r>
              <a:rPr lang="en-US" smtClean="0"/>
              <a:t>Jory Weintraub</a:t>
            </a:r>
          </a:p>
          <a:p>
            <a:endParaRPr lang="en-US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smtClean="0"/>
              <a:t>Brilliant Insights into Career Options and Training in Evolutionary Biology</a:t>
            </a:r>
          </a:p>
        </p:txBody>
      </p:sp>
      <p:pic>
        <p:nvPicPr>
          <p:cNvPr id="14339" name="Picture 3" descr="notebook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47800" y="2743200"/>
            <a:ext cx="5842000" cy="3505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4340" name="TextBox 4"/>
          <p:cNvSpPr txBox="1">
            <a:spLocks noChangeArrowheads="1"/>
          </p:cNvSpPr>
          <p:nvPr/>
        </p:nvSpPr>
        <p:spPr bwMode="auto">
          <a:xfrm>
            <a:off x="4267200" y="4419600"/>
            <a:ext cx="909638" cy="1323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 sz="8000" i="1">
                <a:latin typeface="Calibri" pitchFamily="-107" charset="0"/>
              </a:rPr>
              <a:t>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4384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smtClean="0"/>
              <a:t>5 Things I Thought Were True About </a:t>
            </a:r>
            <a:br>
              <a:rPr lang="en-US" sz="4000" smtClean="0"/>
            </a:br>
            <a:r>
              <a:rPr lang="en-US" sz="4000" smtClean="0"/>
              <a:t>“A Future in Evolutionary Biology”</a:t>
            </a:r>
            <a:br>
              <a:rPr lang="en-US" sz="4000" smtClean="0"/>
            </a:br>
            <a:r>
              <a:rPr lang="en-US" sz="4000" smtClean="0"/>
              <a:t> </a:t>
            </a:r>
            <a:br>
              <a:rPr lang="en-US" sz="4000" smtClean="0"/>
            </a:br>
            <a:r>
              <a:rPr lang="en-US" sz="4000" smtClean="0"/>
              <a:t>(and how I was completely wrong)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752600"/>
            <a:ext cx="8077200" cy="1143000"/>
          </a:xfrm>
        </p:spPr>
        <p:txBody>
          <a:bodyPr>
            <a:normAutofit/>
          </a:bodyPr>
          <a:lstStyle/>
          <a:p>
            <a:r>
              <a:rPr lang="en-US" sz="4000" smtClean="0"/>
              <a:t>(1) There is only one possible career in evolutionary biology (and my advisor has it).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Line 46"/>
          <p:cNvSpPr>
            <a:spLocks noChangeShapeType="1"/>
          </p:cNvSpPr>
          <p:nvPr/>
        </p:nvSpPr>
        <p:spPr bwMode="auto">
          <a:xfrm flipH="1" flipV="1">
            <a:off x="5003800" y="4279900"/>
            <a:ext cx="685800" cy="1600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triangle" w="med" len="med"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11" name="Oval 5"/>
          <p:cNvSpPr>
            <a:spLocks noChangeArrowheads="1"/>
          </p:cNvSpPr>
          <p:nvPr/>
        </p:nvSpPr>
        <p:spPr bwMode="auto">
          <a:xfrm>
            <a:off x="2413000" y="2222500"/>
            <a:ext cx="4876800" cy="1905000"/>
          </a:xfrm>
          <a:prstGeom prst="ellipse">
            <a:avLst/>
          </a:prstGeom>
          <a:solidFill>
            <a:srgbClr val="0099CC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 sz="4000">
                <a:solidFill>
                  <a:srgbClr val="FFFF00"/>
                </a:solidFill>
                <a:latin typeface="Calibri" pitchFamily="-107" charset="0"/>
              </a:rPr>
              <a:t>Evolutionary biology</a:t>
            </a:r>
            <a:endParaRPr lang="en-US">
              <a:solidFill>
                <a:srgbClr val="FFFF00"/>
              </a:solidFill>
              <a:latin typeface="Calibri" pitchFamily="-107" charset="0"/>
            </a:endParaRPr>
          </a:p>
        </p:txBody>
      </p:sp>
      <p:sp>
        <p:nvSpPr>
          <p:cNvPr id="17412" name="Oval 7"/>
          <p:cNvSpPr>
            <a:spLocks noChangeArrowheads="1"/>
          </p:cNvSpPr>
          <p:nvPr/>
        </p:nvSpPr>
        <p:spPr bwMode="auto">
          <a:xfrm>
            <a:off x="127000" y="1308100"/>
            <a:ext cx="2057400" cy="8382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Calibri" pitchFamily="-107" charset="0"/>
              </a:rPr>
              <a:t>Microbiology</a:t>
            </a:r>
          </a:p>
        </p:txBody>
      </p:sp>
      <p:sp>
        <p:nvSpPr>
          <p:cNvPr id="17413" name="Oval 8"/>
          <p:cNvSpPr>
            <a:spLocks noChangeArrowheads="1"/>
          </p:cNvSpPr>
          <p:nvPr/>
        </p:nvSpPr>
        <p:spPr bwMode="auto">
          <a:xfrm>
            <a:off x="7137400" y="469900"/>
            <a:ext cx="18288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Calibri" pitchFamily="-107" charset="0"/>
              </a:rPr>
              <a:t>Zoology</a:t>
            </a:r>
          </a:p>
        </p:txBody>
      </p:sp>
      <p:sp>
        <p:nvSpPr>
          <p:cNvPr id="17414" name="Oval 9"/>
          <p:cNvSpPr>
            <a:spLocks noChangeArrowheads="1"/>
          </p:cNvSpPr>
          <p:nvPr/>
        </p:nvSpPr>
        <p:spPr bwMode="auto">
          <a:xfrm>
            <a:off x="1422400" y="469900"/>
            <a:ext cx="18288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Calibri" pitchFamily="-107" charset="0"/>
              </a:rPr>
              <a:t>Ecology</a:t>
            </a:r>
          </a:p>
        </p:txBody>
      </p:sp>
      <p:sp>
        <p:nvSpPr>
          <p:cNvPr id="17415" name="Oval 10"/>
          <p:cNvSpPr>
            <a:spLocks noChangeArrowheads="1"/>
          </p:cNvSpPr>
          <p:nvPr/>
        </p:nvSpPr>
        <p:spPr bwMode="auto">
          <a:xfrm>
            <a:off x="3327400" y="12700"/>
            <a:ext cx="18288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Calibri" pitchFamily="-107" charset="0"/>
              </a:rPr>
              <a:t>Genetics</a:t>
            </a:r>
          </a:p>
        </p:txBody>
      </p:sp>
      <p:sp>
        <p:nvSpPr>
          <p:cNvPr id="17416" name="Oval 11"/>
          <p:cNvSpPr>
            <a:spLocks noChangeArrowheads="1"/>
          </p:cNvSpPr>
          <p:nvPr/>
        </p:nvSpPr>
        <p:spPr bwMode="auto">
          <a:xfrm>
            <a:off x="5080000" y="698500"/>
            <a:ext cx="18288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Calibri" pitchFamily="-107" charset="0"/>
              </a:rPr>
              <a:t>Physiology</a:t>
            </a:r>
          </a:p>
        </p:txBody>
      </p:sp>
      <p:sp>
        <p:nvSpPr>
          <p:cNvPr id="17417" name="Oval 12"/>
          <p:cNvSpPr>
            <a:spLocks noChangeArrowheads="1"/>
          </p:cNvSpPr>
          <p:nvPr/>
        </p:nvSpPr>
        <p:spPr bwMode="auto">
          <a:xfrm>
            <a:off x="7213600" y="1612900"/>
            <a:ext cx="18288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Calibri" pitchFamily="-107" charset="0"/>
              </a:rPr>
              <a:t>Botany</a:t>
            </a:r>
          </a:p>
        </p:txBody>
      </p:sp>
      <p:sp>
        <p:nvSpPr>
          <p:cNvPr id="17418" name="Oval 22"/>
          <p:cNvSpPr>
            <a:spLocks noChangeArrowheads="1"/>
          </p:cNvSpPr>
          <p:nvPr/>
        </p:nvSpPr>
        <p:spPr bwMode="auto">
          <a:xfrm>
            <a:off x="127000" y="5330825"/>
            <a:ext cx="2209800" cy="990600"/>
          </a:xfrm>
          <a:prstGeom prst="ellipse">
            <a:avLst/>
          </a:prstGeom>
          <a:solidFill>
            <a:srgbClr val="66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Calibri" pitchFamily="-107" charset="0"/>
              </a:rPr>
              <a:t>Agro-ecology</a:t>
            </a:r>
          </a:p>
        </p:txBody>
      </p:sp>
      <p:sp>
        <p:nvSpPr>
          <p:cNvPr id="17419" name="Oval 23"/>
          <p:cNvSpPr>
            <a:spLocks noChangeArrowheads="1"/>
          </p:cNvSpPr>
          <p:nvPr/>
        </p:nvSpPr>
        <p:spPr bwMode="auto">
          <a:xfrm>
            <a:off x="6908800" y="3975100"/>
            <a:ext cx="2133600" cy="1054100"/>
          </a:xfrm>
          <a:prstGeom prst="ellipse">
            <a:avLst/>
          </a:prstGeom>
          <a:solidFill>
            <a:srgbClr val="66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Calibri" pitchFamily="-107" charset="0"/>
              </a:rPr>
              <a:t>USDA/EPA/</a:t>
            </a:r>
          </a:p>
          <a:p>
            <a:pPr algn="ctr"/>
            <a:r>
              <a:rPr lang="en-US">
                <a:latin typeface="Calibri" pitchFamily="-107" charset="0"/>
              </a:rPr>
              <a:t>Forest Service</a:t>
            </a:r>
          </a:p>
        </p:txBody>
      </p:sp>
      <p:sp>
        <p:nvSpPr>
          <p:cNvPr id="17420" name="Oval 24"/>
          <p:cNvSpPr>
            <a:spLocks noChangeArrowheads="1"/>
          </p:cNvSpPr>
          <p:nvPr/>
        </p:nvSpPr>
        <p:spPr bwMode="auto">
          <a:xfrm>
            <a:off x="2032000" y="4660900"/>
            <a:ext cx="2590800" cy="990600"/>
          </a:xfrm>
          <a:prstGeom prst="ellipse">
            <a:avLst/>
          </a:prstGeom>
          <a:solidFill>
            <a:srgbClr val="66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Calibri" pitchFamily="-107" charset="0"/>
              </a:rPr>
              <a:t>Public health</a:t>
            </a:r>
          </a:p>
          <a:p>
            <a:pPr algn="ctr"/>
            <a:r>
              <a:rPr lang="en-US">
                <a:latin typeface="Calibri" pitchFamily="-107" charset="0"/>
              </a:rPr>
              <a:t>Epidemiology</a:t>
            </a:r>
          </a:p>
        </p:txBody>
      </p:sp>
      <p:sp>
        <p:nvSpPr>
          <p:cNvPr id="17421" name="Oval 25"/>
          <p:cNvSpPr>
            <a:spLocks noChangeArrowheads="1"/>
          </p:cNvSpPr>
          <p:nvPr/>
        </p:nvSpPr>
        <p:spPr bwMode="auto">
          <a:xfrm>
            <a:off x="2481263" y="5727700"/>
            <a:ext cx="2446337" cy="936625"/>
          </a:xfrm>
          <a:prstGeom prst="ellipse">
            <a:avLst/>
          </a:prstGeom>
          <a:solidFill>
            <a:srgbClr val="66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>
              <a:latin typeface="Calibri" pitchFamily="-107" charset="0"/>
            </a:endParaRPr>
          </a:p>
        </p:txBody>
      </p:sp>
      <p:sp>
        <p:nvSpPr>
          <p:cNvPr id="17422" name="Oval 26"/>
          <p:cNvSpPr>
            <a:spLocks noChangeArrowheads="1"/>
          </p:cNvSpPr>
          <p:nvPr/>
        </p:nvSpPr>
        <p:spPr bwMode="auto">
          <a:xfrm>
            <a:off x="4927600" y="4813300"/>
            <a:ext cx="2209800" cy="838200"/>
          </a:xfrm>
          <a:prstGeom prst="ellipse">
            <a:avLst/>
          </a:prstGeom>
          <a:solidFill>
            <a:srgbClr val="66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Calibri" pitchFamily="-107" charset="0"/>
              </a:rPr>
              <a:t>Conservation</a:t>
            </a:r>
          </a:p>
          <a:p>
            <a:pPr algn="ctr"/>
            <a:r>
              <a:rPr lang="en-US">
                <a:latin typeface="Calibri" pitchFamily="-107" charset="0"/>
              </a:rPr>
              <a:t>biology</a:t>
            </a:r>
          </a:p>
        </p:txBody>
      </p:sp>
      <p:sp>
        <p:nvSpPr>
          <p:cNvPr id="17423" name="Oval 27"/>
          <p:cNvSpPr>
            <a:spLocks noChangeArrowheads="1"/>
          </p:cNvSpPr>
          <p:nvPr/>
        </p:nvSpPr>
        <p:spPr bwMode="auto">
          <a:xfrm>
            <a:off x="7137400" y="5651500"/>
            <a:ext cx="1905000" cy="914400"/>
          </a:xfrm>
          <a:prstGeom prst="ellipse">
            <a:avLst/>
          </a:prstGeom>
          <a:solidFill>
            <a:srgbClr val="66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Calibri" pitchFamily="-107" charset="0"/>
              </a:rPr>
              <a:t>Pharmaceutical</a:t>
            </a:r>
          </a:p>
          <a:p>
            <a:pPr algn="ctr"/>
            <a:r>
              <a:rPr lang="en-US">
                <a:latin typeface="Calibri" pitchFamily="-107" charset="0"/>
              </a:rPr>
              <a:t>industry</a:t>
            </a:r>
          </a:p>
        </p:txBody>
      </p:sp>
      <p:sp>
        <p:nvSpPr>
          <p:cNvPr id="17424" name="Oval 28"/>
          <p:cNvSpPr>
            <a:spLocks noChangeArrowheads="1"/>
          </p:cNvSpPr>
          <p:nvPr/>
        </p:nvSpPr>
        <p:spPr bwMode="auto">
          <a:xfrm>
            <a:off x="2794000" y="1155700"/>
            <a:ext cx="1828800" cy="685800"/>
          </a:xfrm>
          <a:prstGeom prst="ellipse">
            <a:avLst/>
          </a:prstGeom>
          <a:solidFill>
            <a:srgbClr val="FFFF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Calibri" pitchFamily="-107" charset="0"/>
              </a:rPr>
              <a:t>Math</a:t>
            </a:r>
          </a:p>
        </p:txBody>
      </p:sp>
      <p:sp>
        <p:nvSpPr>
          <p:cNvPr id="17425" name="Line 29"/>
          <p:cNvSpPr>
            <a:spLocks noChangeShapeType="1"/>
          </p:cNvSpPr>
          <p:nvPr/>
        </p:nvSpPr>
        <p:spPr bwMode="auto">
          <a:xfrm>
            <a:off x="2108200" y="2146300"/>
            <a:ext cx="457200" cy="457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6" name="Line 30"/>
          <p:cNvSpPr>
            <a:spLocks noChangeShapeType="1"/>
          </p:cNvSpPr>
          <p:nvPr/>
        </p:nvSpPr>
        <p:spPr bwMode="auto">
          <a:xfrm>
            <a:off x="2565400" y="1231900"/>
            <a:ext cx="457200" cy="11430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7" name="Line 31"/>
          <p:cNvSpPr>
            <a:spLocks noChangeShapeType="1"/>
          </p:cNvSpPr>
          <p:nvPr/>
        </p:nvSpPr>
        <p:spPr bwMode="auto">
          <a:xfrm>
            <a:off x="4699000" y="774700"/>
            <a:ext cx="76200" cy="1371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8" name="Line 32"/>
          <p:cNvSpPr>
            <a:spLocks noChangeShapeType="1"/>
          </p:cNvSpPr>
          <p:nvPr/>
        </p:nvSpPr>
        <p:spPr bwMode="auto">
          <a:xfrm>
            <a:off x="3860800" y="1917700"/>
            <a:ext cx="0" cy="304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29" name="Line 33"/>
          <p:cNvSpPr>
            <a:spLocks noChangeShapeType="1"/>
          </p:cNvSpPr>
          <p:nvPr/>
        </p:nvSpPr>
        <p:spPr bwMode="auto">
          <a:xfrm flipH="1">
            <a:off x="5461000" y="1460500"/>
            <a:ext cx="381000" cy="609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0" name="Line 34"/>
          <p:cNvSpPr>
            <a:spLocks noChangeShapeType="1"/>
          </p:cNvSpPr>
          <p:nvPr/>
        </p:nvSpPr>
        <p:spPr bwMode="auto">
          <a:xfrm flipH="1">
            <a:off x="6527800" y="1155700"/>
            <a:ext cx="838200" cy="1066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1" name="Line 35"/>
          <p:cNvSpPr>
            <a:spLocks noChangeShapeType="1"/>
          </p:cNvSpPr>
          <p:nvPr/>
        </p:nvSpPr>
        <p:spPr bwMode="auto">
          <a:xfrm flipH="1">
            <a:off x="7289800" y="2374900"/>
            <a:ext cx="685800" cy="4572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/>
            <a:tailEnd type="triangle" w="med" len="med"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2" name="Line 36"/>
          <p:cNvSpPr>
            <a:spLocks noChangeShapeType="1"/>
          </p:cNvSpPr>
          <p:nvPr/>
        </p:nvSpPr>
        <p:spPr bwMode="auto">
          <a:xfrm flipV="1">
            <a:off x="1600200" y="3898900"/>
            <a:ext cx="1193800" cy="1431925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triangle" w="med" len="med"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3" name="Line 37"/>
          <p:cNvSpPr>
            <a:spLocks noChangeShapeType="1"/>
          </p:cNvSpPr>
          <p:nvPr/>
        </p:nvSpPr>
        <p:spPr bwMode="auto">
          <a:xfrm flipV="1">
            <a:off x="4622800" y="4203700"/>
            <a:ext cx="152400" cy="16764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triangle" w="med" len="med"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4" name="Line 38"/>
          <p:cNvSpPr>
            <a:spLocks noChangeShapeType="1"/>
          </p:cNvSpPr>
          <p:nvPr/>
        </p:nvSpPr>
        <p:spPr bwMode="auto">
          <a:xfrm flipH="1" flipV="1">
            <a:off x="5384800" y="4127500"/>
            <a:ext cx="457200" cy="609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triangle" w="med" len="med"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5" name="Line 39"/>
          <p:cNvSpPr>
            <a:spLocks noChangeShapeType="1"/>
          </p:cNvSpPr>
          <p:nvPr/>
        </p:nvSpPr>
        <p:spPr bwMode="auto">
          <a:xfrm flipV="1">
            <a:off x="2946400" y="4051300"/>
            <a:ext cx="381000" cy="609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triangle" w="med" len="med"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6" name="Line 40"/>
          <p:cNvSpPr>
            <a:spLocks noChangeShapeType="1"/>
          </p:cNvSpPr>
          <p:nvPr/>
        </p:nvSpPr>
        <p:spPr bwMode="auto">
          <a:xfrm flipH="1" flipV="1">
            <a:off x="6375400" y="3975100"/>
            <a:ext cx="1219200" cy="17526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triangle" w="med" len="med"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7" name="Line 41"/>
          <p:cNvSpPr>
            <a:spLocks noChangeShapeType="1"/>
          </p:cNvSpPr>
          <p:nvPr/>
        </p:nvSpPr>
        <p:spPr bwMode="auto">
          <a:xfrm flipH="1" flipV="1">
            <a:off x="7137400" y="3670300"/>
            <a:ext cx="228600" cy="304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triangle" w="med" len="med"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38" name="Oval 43"/>
          <p:cNvSpPr>
            <a:spLocks noChangeArrowheads="1"/>
          </p:cNvSpPr>
          <p:nvPr/>
        </p:nvSpPr>
        <p:spPr bwMode="auto">
          <a:xfrm>
            <a:off x="127000" y="3594100"/>
            <a:ext cx="2286000" cy="1066800"/>
          </a:xfrm>
          <a:prstGeom prst="ellipse">
            <a:avLst/>
          </a:prstGeom>
          <a:solidFill>
            <a:srgbClr val="66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r>
              <a:rPr lang="en-US">
                <a:latin typeface="Calibri" pitchFamily="-107" charset="0"/>
              </a:rPr>
              <a:t>Computational</a:t>
            </a:r>
          </a:p>
          <a:p>
            <a:pPr algn="ctr"/>
            <a:r>
              <a:rPr lang="en-US">
                <a:latin typeface="Calibri" pitchFamily="-107" charset="0"/>
              </a:rPr>
              <a:t>Biology-genomics</a:t>
            </a:r>
          </a:p>
          <a:p>
            <a:pPr algn="ctr"/>
            <a:r>
              <a:rPr lang="en-US">
                <a:latin typeface="Calibri" pitchFamily="-107" charset="0"/>
              </a:rPr>
              <a:t>proteomics</a:t>
            </a:r>
          </a:p>
        </p:txBody>
      </p:sp>
      <p:sp>
        <p:nvSpPr>
          <p:cNvPr id="17439" name="Line 44"/>
          <p:cNvSpPr>
            <a:spLocks noChangeShapeType="1"/>
          </p:cNvSpPr>
          <p:nvPr/>
        </p:nvSpPr>
        <p:spPr bwMode="auto">
          <a:xfrm flipV="1">
            <a:off x="1803400" y="3289300"/>
            <a:ext cx="609600" cy="304800"/>
          </a:xfrm>
          <a:prstGeom prst="line">
            <a:avLst/>
          </a:prstGeom>
          <a:noFill/>
          <a:ln w="28575">
            <a:solidFill>
              <a:schemeClr val="bg1"/>
            </a:solidFill>
            <a:round/>
            <a:headEnd type="triangle" w="med" len="med"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7440" name="Oval 47"/>
          <p:cNvSpPr>
            <a:spLocks noChangeArrowheads="1"/>
          </p:cNvSpPr>
          <p:nvPr/>
        </p:nvSpPr>
        <p:spPr bwMode="auto">
          <a:xfrm>
            <a:off x="5156200" y="5902325"/>
            <a:ext cx="1905000" cy="762000"/>
          </a:xfrm>
          <a:prstGeom prst="ellipse">
            <a:avLst/>
          </a:prstGeom>
          <a:solidFill>
            <a:srgbClr val="6699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pPr algn="ctr"/>
            <a:endParaRPr lang="en-US">
              <a:latin typeface="Calibri" pitchFamily="-107" charset="0"/>
            </a:endParaRPr>
          </a:p>
        </p:txBody>
      </p:sp>
      <p:sp>
        <p:nvSpPr>
          <p:cNvPr id="17441" name="Text Box 51"/>
          <p:cNvSpPr txBox="1">
            <a:spLocks noChangeArrowheads="1"/>
          </p:cNvSpPr>
          <p:nvPr/>
        </p:nvSpPr>
        <p:spPr bwMode="auto">
          <a:xfrm>
            <a:off x="3540125" y="5864225"/>
            <a:ext cx="18415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endParaRPr lang="en-US">
              <a:latin typeface="Calibri" pitchFamily="-107" charset="0"/>
            </a:endParaRPr>
          </a:p>
        </p:txBody>
      </p:sp>
      <p:sp>
        <p:nvSpPr>
          <p:cNvPr id="17442" name="Text Box 52"/>
          <p:cNvSpPr txBox="1">
            <a:spLocks noChangeArrowheads="1"/>
          </p:cNvSpPr>
          <p:nvPr/>
        </p:nvSpPr>
        <p:spPr bwMode="auto">
          <a:xfrm>
            <a:off x="2944813" y="5842000"/>
            <a:ext cx="1538287" cy="646113"/>
          </a:xfrm>
          <a:prstGeom prst="rect">
            <a:avLst/>
          </a:prstGeom>
          <a:solidFill>
            <a:srgbClr val="669900"/>
          </a:solidFill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  <a:spAutoFit/>
          </a:bodyPr>
          <a:lstStyle/>
          <a:p>
            <a:pPr algn="ctr"/>
            <a:r>
              <a:rPr lang="en-US">
                <a:latin typeface="Calibri" pitchFamily="-107" charset="0"/>
              </a:rPr>
              <a:t>Academics</a:t>
            </a:r>
          </a:p>
          <a:p>
            <a:pPr algn="ctr"/>
            <a:r>
              <a:rPr lang="en-US">
                <a:latin typeface="Calibri" pitchFamily="-107" charset="0"/>
              </a:rPr>
              <a:t>Teaching</a:t>
            </a:r>
            <a:endParaRPr lang="en-US" sz="2800">
              <a:latin typeface="Calibri" pitchFamily="-107" charset="0"/>
            </a:endParaRPr>
          </a:p>
        </p:txBody>
      </p:sp>
      <p:sp>
        <p:nvSpPr>
          <p:cNvPr id="17443" name="Text Box 53"/>
          <p:cNvSpPr txBox="1">
            <a:spLocks noChangeArrowheads="1"/>
          </p:cNvSpPr>
          <p:nvPr/>
        </p:nvSpPr>
        <p:spPr bwMode="auto">
          <a:xfrm>
            <a:off x="5384800" y="6092825"/>
            <a:ext cx="1370013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-107" charset="0"/>
              </a:rPr>
              <a:t>Museums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3" descr="Salaries2.pdf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46263" y="0"/>
            <a:ext cx="5451475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8435" name="TextBox 4"/>
          <p:cNvSpPr txBox="1">
            <a:spLocks noChangeArrowheads="1"/>
          </p:cNvSpPr>
          <p:nvPr/>
        </p:nvSpPr>
        <p:spPr bwMode="auto">
          <a:xfrm>
            <a:off x="7297738" y="2209800"/>
            <a:ext cx="1563687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>
            <a:prstTxWarp prst="textNoShape">
              <a:avLst/>
            </a:prstTxWarp>
            <a:spAutoFit/>
          </a:bodyPr>
          <a:lstStyle/>
          <a:p>
            <a:r>
              <a:rPr lang="en-US">
                <a:latin typeface="Calibri" pitchFamily="-107" charset="0"/>
              </a:rPr>
              <a:t>from Genome </a:t>
            </a:r>
          </a:p>
          <a:p>
            <a:r>
              <a:rPr lang="en-US">
                <a:latin typeface="Calibri" pitchFamily="-107" charset="0"/>
              </a:rPr>
              <a:t>Technology, </a:t>
            </a:r>
          </a:p>
          <a:p>
            <a:r>
              <a:rPr lang="en-US">
                <a:latin typeface="Calibri" pitchFamily="-107" charset="0"/>
              </a:rPr>
              <a:t>June 2010</a:t>
            </a:r>
          </a:p>
          <a:p>
            <a:endParaRPr lang="en-US">
              <a:latin typeface="Calibri" pitchFamily="-107" charset="0"/>
            </a:endParaRPr>
          </a:p>
          <a:p>
            <a:r>
              <a:rPr lang="en-US">
                <a:latin typeface="Calibri" pitchFamily="-107" charset="0"/>
              </a:rPr>
              <a:t>survey of 1640</a:t>
            </a:r>
          </a:p>
          <a:p>
            <a:r>
              <a:rPr lang="en-US">
                <a:latin typeface="Calibri" pitchFamily="-107" charset="0"/>
              </a:rPr>
              <a:t>readers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3622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smtClean="0"/>
              <a:t>(2) The working life of a scientist is a lonely existence (and naturally leads to becoming a social outcast).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2" name="Picture 4" descr="dr_cockroach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876800" y="1219200"/>
            <a:ext cx="3627438" cy="518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0483" name="Picture 3" descr="DoofenshmirtzEvil.jpg"/>
          <p:cNvPicPr>
            <a:picLocks noChangeAspect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066800" y="711200"/>
            <a:ext cx="4064000" cy="2717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209800"/>
            <a:ext cx="8229600" cy="1143000"/>
          </a:xfrm>
        </p:spPr>
        <p:txBody>
          <a:bodyPr>
            <a:normAutofit/>
          </a:bodyPr>
          <a:lstStyle/>
          <a:p>
            <a:r>
              <a:rPr lang="en-US" sz="4000" smtClean="0"/>
              <a:t>(3) When I’m done with graduate school, I will know all the stuff I need to know (and I’ll stop being a student).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64</TotalTime>
  <Words>247</Words>
  <Application>Microsoft Macintosh PowerPoint</Application>
  <PresentationFormat>On-screen Show (4:3)</PresentationFormat>
  <Paragraphs>53</Paragraphs>
  <Slides>16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17" baseType="lpstr">
      <vt:lpstr>Office Theme</vt:lpstr>
      <vt:lpstr>Undergraduate Diversity at Evolution 2010 Futures Discussion</vt:lpstr>
      <vt:lpstr>Brilliant Insights into Career Options and Training in Evolutionary Biology</vt:lpstr>
      <vt:lpstr>5 Things I Thought Were True About  “A Future in Evolutionary Biology”   (and how I was completely wrong)</vt:lpstr>
      <vt:lpstr>(1) There is only one possible career in evolutionary biology (and my advisor has it).</vt:lpstr>
      <vt:lpstr>PowerPoint Presentation</vt:lpstr>
      <vt:lpstr>PowerPoint Presentation</vt:lpstr>
      <vt:lpstr>(2) The working life of a scientist is a lonely existence (and naturally leads to becoming a social outcast).</vt:lpstr>
      <vt:lpstr>PowerPoint Presentation</vt:lpstr>
      <vt:lpstr>(3) When I’m done with graduate school, I will know all the stuff I need to know (and I’ll stop being a student).</vt:lpstr>
      <vt:lpstr>PowerPoint Presentation</vt:lpstr>
      <vt:lpstr>(4) Only theoreticians and other odd ducks need to know quantitative stuff (or, biology is the science with no math).</vt:lpstr>
      <vt:lpstr>Stuff my friends know (that I wish I knew more about):</vt:lpstr>
      <vt:lpstr>(5) Family + science = impossible (and other untrue equations about life).</vt:lpstr>
      <vt:lpstr>PowerPoint Presentation</vt:lpstr>
      <vt:lpstr>5 Things You Thought Were True About  “A Future in Evolutionary Biology”   (and how you were completely wrong)</vt:lpstr>
      <vt:lpstr>Thanks to:</vt:lpstr>
    </vt:vector>
  </TitlesOfParts>
  <Company>University of Kansas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  -  Undergraduate Diversity at Evolution 2010 Futures Discussion</dc:title>
  <dc:creator>Maria Orive</dc:creator>
  <cp:keywords/>
  <cp:lastModifiedBy>Heywood, Wendy</cp:lastModifiedBy>
  <cp:revision>25</cp:revision>
  <dcterms:created xsi:type="dcterms:W3CDTF">2012-08-06T18:55:17Z</dcterms:created>
  <dcterms:modified xsi:type="dcterms:W3CDTF">2015-06-18T15:13:41Z</dcterms:modified>
</cp:coreProperties>
</file>