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84" r:id="rId1"/>
  </p:sldMasterIdLst>
  <p:sldIdLst>
    <p:sldId id="256" r:id="rId2"/>
    <p:sldId id="257" r:id="rId3"/>
    <p:sldId id="268" r:id="rId4"/>
    <p:sldId id="266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9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Objects="1">
      <p:cViewPr varScale="1">
        <p:scale>
          <a:sx n="148" d="100"/>
          <a:sy n="148" d="100"/>
        </p:scale>
        <p:origin x="-13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20" Type="http://schemas.openxmlformats.org/officeDocument/2006/relationships/tableStyles" Target="tableStyle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printerSettings" Target="printerSettings/printerSettings1.bin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19" Type="http://schemas.openxmlformats.org/officeDocument/2006/relationships/theme" Target="theme/theme1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E3F7B-2C80-2F4B-B2A2-F513EB9D9BE6}" type="datetimeFigureOut">
              <a:rPr lang="en-US" smtClean="0"/>
              <a:pPr/>
              <a:t>8/6/12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17D67-C2D1-4C4E-9F27-E5492CFB1E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E3F7B-2C80-2F4B-B2A2-F513EB9D9BE6}" type="datetimeFigureOut">
              <a:rPr lang="en-US" smtClean="0"/>
              <a:pPr/>
              <a:t>8/6/12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17D67-C2D1-4C4E-9F27-E5492CFB1E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E3F7B-2C80-2F4B-B2A2-F513EB9D9BE6}" type="datetimeFigureOut">
              <a:rPr lang="en-US" smtClean="0"/>
              <a:pPr/>
              <a:t>8/6/12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17D67-C2D1-4C4E-9F27-E5492CFB1E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E3F7B-2C80-2F4B-B2A2-F513EB9D9BE6}" type="datetimeFigureOut">
              <a:rPr lang="en-US" smtClean="0"/>
              <a:pPr/>
              <a:t>8/6/12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17D67-C2D1-4C4E-9F27-E5492CFB1E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E3F7B-2C80-2F4B-B2A2-F513EB9D9BE6}" type="datetimeFigureOut">
              <a:rPr lang="en-US" smtClean="0"/>
              <a:pPr/>
              <a:t>8/6/12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17D67-C2D1-4C4E-9F27-E5492CFB1E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E3F7B-2C80-2F4B-B2A2-F513EB9D9BE6}" type="datetimeFigureOut">
              <a:rPr lang="en-US" smtClean="0"/>
              <a:pPr/>
              <a:t>8/6/12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17D67-C2D1-4C4E-9F27-E5492CFB1E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E3F7B-2C80-2F4B-B2A2-F513EB9D9BE6}" type="datetimeFigureOut">
              <a:rPr lang="en-US" smtClean="0"/>
              <a:pPr/>
              <a:t>8/6/12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17D67-C2D1-4C4E-9F27-E5492CFB1E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E3F7B-2C80-2F4B-B2A2-F513EB9D9BE6}" type="datetimeFigureOut">
              <a:rPr lang="en-US" smtClean="0"/>
              <a:pPr/>
              <a:t>8/6/12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17D67-C2D1-4C4E-9F27-E5492CFB1E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E3F7B-2C80-2F4B-B2A2-F513EB9D9BE6}" type="datetimeFigureOut">
              <a:rPr lang="en-US" smtClean="0"/>
              <a:pPr/>
              <a:t>8/6/12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17D67-C2D1-4C4E-9F27-E5492CFB1E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E3F7B-2C80-2F4B-B2A2-F513EB9D9BE6}" type="datetimeFigureOut">
              <a:rPr lang="en-US" smtClean="0"/>
              <a:pPr/>
              <a:t>8/6/12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17D67-C2D1-4C4E-9F27-E5492CFB1E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E3F7B-2C80-2F4B-B2A2-F513EB9D9BE6}" type="datetimeFigureOut">
              <a:rPr lang="en-US" smtClean="0"/>
              <a:pPr/>
              <a:t>8/6/12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8D17D67-C2D1-4C4E-9F27-E5492CFB1E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42E3F7B-2C80-2F4B-B2A2-F513EB9D9BE6}" type="datetimeFigureOut">
              <a:rPr lang="en-US" smtClean="0"/>
              <a:pPr/>
              <a:t>8/6/12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8D17D67-C2D1-4C4E-9F27-E5492CFB1E5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8305800" cy="1828800"/>
          </a:xfrm>
        </p:spPr>
        <p:txBody>
          <a:bodyPr/>
          <a:lstStyle/>
          <a:p>
            <a:r>
              <a:rPr lang="en-US" dirty="0" smtClean="0"/>
              <a:t>Pep Talk for Students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3228536"/>
            <a:ext cx="8534400" cy="2257864"/>
          </a:xfrm>
        </p:spPr>
        <p:txBody>
          <a:bodyPr>
            <a:normAutofit/>
          </a:bodyPr>
          <a:lstStyle/>
          <a:p>
            <a:r>
              <a:rPr lang="en-US" dirty="0" smtClean="0"/>
              <a:t>Undergraduate Biodiversity Program at SSB/SSE 2009</a:t>
            </a:r>
          </a:p>
          <a:p>
            <a:endParaRPr lang="en-US" dirty="0" smtClean="0"/>
          </a:p>
          <a:p>
            <a:r>
              <a:rPr lang="en-US" sz="2000" dirty="0" smtClean="0"/>
              <a:t>David Pollock, University of Colorado School of Medicine</a:t>
            </a:r>
          </a:p>
          <a:p>
            <a:r>
              <a:rPr lang="en-US" sz="2000" dirty="0" smtClean="0"/>
              <a:t>Biochemistry and Molecular Genetics, Computational Bioscience, Consortium for Comparative Genomics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Graduate School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92252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Begin research early</a:t>
            </a:r>
          </a:p>
          <a:p>
            <a:r>
              <a:rPr lang="en-US" dirty="0" smtClean="0"/>
              <a:t>Seek out training—in and out of class</a:t>
            </a:r>
          </a:p>
          <a:p>
            <a:pPr lvl="1"/>
            <a:r>
              <a:rPr lang="en-US" dirty="0" smtClean="0"/>
              <a:t>Build relationships with multiple professors</a:t>
            </a:r>
          </a:p>
          <a:p>
            <a:pPr lvl="1"/>
            <a:r>
              <a:rPr lang="en-US" dirty="0" smtClean="0"/>
              <a:t>If your program has rotations, do them; learn the ins and outs of multiple labs, different techniques</a:t>
            </a:r>
          </a:p>
          <a:p>
            <a:r>
              <a:rPr lang="en-US" dirty="0" smtClean="0"/>
              <a:t>Set publishing goals</a:t>
            </a:r>
          </a:p>
          <a:p>
            <a:pPr lvl="1"/>
            <a:r>
              <a:rPr lang="en-US" dirty="0" smtClean="0"/>
              <a:t>Early and often</a:t>
            </a:r>
          </a:p>
          <a:p>
            <a:r>
              <a:rPr lang="en-US" dirty="0" smtClean="0"/>
              <a:t>Consider your long-term research goals</a:t>
            </a:r>
          </a:p>
          <a:p>
            <a:pPr lvl="1"/>
            <a:r>
              <a:rPr lang="en-US" dirty="0" smtClean="0"/>
              <a:t>What kind of scientist do you want to be? What will you know? What will you be capable of?</a:t>
            </a:r>
          </a:p>
          <a:p>
            <a:r>
              <a:rPr lang="en-US" dirty="0" smtClean="0"/>
              <a:t>NSF Dissertation Improvement Grants</a:t>
            </a:r>
          </a:p>
          <a:p>
            <a:r>
              <a:rPr lang="en-US" dirty="0" smtClean="0"/>
              <a:t>Other funding: Sigma Xi, Explorer’s Club, National Geographic…search the web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Beyond Graduate School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Consider your options carefully</a:t>
            </a:r>
          </a:p>
          <a:p>
            <a:r>
              <a:rPr lang="en-US" dirty="0" err="1" smtClean="0"/>
              <a:t>Postdocs</a:t>
            </a:r>
            <a:r>
              <a:rPr lang="en-US" dirty="0" smtClean="0"/>
              <a:t>—an opportunity to expand your toolkit</a:t>
            </a:r>
          </a:p>
          <a:p>
            <a:pPr lvl="1"/>
            <a:r>
              <a:rPr lang="en-US" dirty="0" smtClean="0"/>
              <a:t>NSF Bioinformatics </a:t>
            </a:r>
            <a:r>
              <a:rPr lang="en-US" dirty="0" err="1" smtClean="0"/>
              <a:t>Postdocs</a:t>
            </a:r>
            <a:endParaRPr lang="en-US" dirty="0" smtClean="0"/>
          </a:p>
          <a:p>
            <a:pPr lvl="1"/>
            <a:r>
              <a:rPr lang="en-US" dirty="0" smtClean="0"/>
              <a:t>NSF Minority Postdoctoral Fellowships</a:t>
            </a:r>
          </a:p>
          <a:p>
            <a:pPr lvl="1"/>
            <a:r>
              <a:rPr lang="en-US" dirty="0" smtClean="0"/>
              <a:t>NIH Postdoctoral Fellowships</a:t>
            </a:r>
          </a:p>
          <a:p>
            <a:pPr lvl="1"/>
            <a:r>
              <a:rPr lang="en-US" dirty="0" smtClean="0"/>
              <a:t>NIH Minority Supplements</a:t>
            </a:r>
          </a:p>
          <a:p>
            <a:pPr lvl="1"/>
            <a:r>
              <a:rPr lang="en-US" dirty="0" smtClean="0"/>
              <a:t>Opportunities overseas</a:t>
            </a:r>
          </a:p>
          <a:p>
            <a:r>
              <a:rPr lang="en-US" dirty="0" smtClean="0"/>
              <a:t>Faculty positions</a:t>
            </a:r>
          </a:p>
          <a:p>
            <a:pPr lvl="1"/>
            <a:r>
              <a:rPr lang="en-US" dirty="0" smtClean="0"/>
              <a:t>Teaching load, graduate students, setup and facilities, type of college or university</a:t>
            </a:r>
          </a:p>
          <a:p>
            <a:r>
              <a:rPr lang="en-US" dirty="0" smtClean="0"/>
              <a:t>Other fields requiring evolutionary expertise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Carpe Diem!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5181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Changing demographics affect job opportunities</a:t>
            </a:r>
          </a:p>
          <a:p>
            <a:r>
              <a:rPr lang="en-US" dirty="0" smtClean="0"/>
              <a:t>Abundant opportunities for minority scholars</a:t>
            </a:r>
          </a:p>
          <a:p>
            <a:r>
              <a:rPr lang="en-US" dirty="0" smtClean="0"/>
              <a:t>Get to know funding programs and program officers</a:t>
            </a:r>
          </a:p>
          <a:p>
            <a:pPr lvl="1"/>
            <a:r>
              <a:rPr lang="en-US" dirty="0" smtClean="0"/>
              <a:t>NSF, NIH</a:t>
            </a:r>
          </a:p>
          <a:p>
            <a:pPr lvl="2"/>
            <a:r>
              <a:rPr lang="en-US" dirty="0" smtClean="0"/>
              <a:t>USDA, NASA, DARPA, Foundations</a:t>
            </a:r>
          </a:p>
          <a:p>
            <a:pPr lvl="1"/>
            <a:r>
              <a:rPr lang="en-US" dirty="0" smtClean="0"/>
              <a:t>They are there to help</a:t>
            </a:r>
          </a:p>
          <a:p>
            <a:pPr lvl="1"/>
            <a:r>
              <a:rPr lang="en-US" dirty="0" smtClean="0"/>
              <a:t>Learn how to target panels, what they are looking for</a:t>
            </a:r>
          </a:p>
          <a:p>
            <a:r>
              <a:rPr lang="en-US" dirty="0" smtClean="0"/>
              <a:t>Study how to write a grant</a:t>
            </a:r>
          </a:p>
          <a:p>
            <a:r>
              <a:rPr lang="en-US" dirty="0" smtClean="0"/>
              <a:t>Seek advice</a:t>
            </a:r>
          </a:p>
          <a:p>
            <a:pPr lvl="1"/>
            <a:r>
              <a:rPr lang="en-US" dirty="0" smtClean="0"/>
              <a:t>Both in your field and relatively far from it</a:t>
            </a:r>
          </a:p>
          <a:p>
            <a:pPr lvl="1"/>
            <a:r>
              <a:rPr lang="en-US" dirty="0" smtClean="0"/>
              <a:t>Leave time to get feedback and incorporate it</a:t>
            </a:r>
          </a:p>
          <a:p>
            <a:r>
              <a:rPr lang="en-US" dirty="0" smtClean="0"/>
              <a:t>Be careful with perfectionism and pride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smtClean="0"/>
              <a:t>MentorNet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E-Mentoring Network for Diversity in Engineering and Science</a:t>
            </a:r>
          </a:p>
          <a:p>
            <a:endParaRPr lang="en-US" dirty="0" smtClean="0"/>
          </a:p>
          <a:p>
            <a:r>
              <a:rPr lang="en-US" dirty="0" err="1" smtClean="0"/>
              <a:t>www.Mentor.Net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Line 29"/>
          <p:cNvSpPr>
            <a:spLocks noChangeShapeType="1"/>
          </p:cNvSpPr>
          <p:nvPr/>
        </p:nvSpPr>
        <p:spPr bwMode="auto">
          <a:xfrm>
            <a:off x="2260602" y="2133600"/>
            <a:ext cx="457200" cy="4572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30"/>
          <p:cNvSpPr>
            <a:spLocks noChangeShapeType="1"/>
          </p:cNvSpPr>
          <p:nvPr/>
        </p:nvSpPr>
        <p:spPr bwMode="auto">
          <a:xfrm>
            <a:off x="2717802" y="1219200"/>
            <a:ext cx="457200" cy="11430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31"/>
          <p:cNvSpPr>
            <a:spLocks noChangeShapeType="1"/>
          </p:cNvSpPr>
          <p:nvPr/>
        </p:nvSpPr>
        <p:spPr bwMode="auto">
          <a:xfrm>
            <a:off x="4851402" y="762000"/>
            <a:ext cx="76200" cy="13716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32"/>
          <p:cNvSpPr>
            <a:spLocks noChangeShapeType="1"/>
          </p:cNvSpPr>
          <p:nvPr/>
        </p:nvSpPr>
        <p:spPr bwMode="auto">
          <a:xfrm>
            <a:off x="4013201" y="1905000"/>
            <a:ext cx="0" cy="3048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33"/>
          <p:cNvSpPr>
            <a:spLocks noChangeShapeType="1"/>
          </p:cNvSpPr>
          <p:nvPr/>
        </p:nvSpPr>
        <p:spPr bwMode="auto">
          <a:xfrm flipH="1">
            <a:off x="5613402" y="1447800"/>
            <a:ext cx="381000" cy="6096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34"/>
          <p:cNvSpPr>
            <a:spLocks noChangeShapeType="1"/>
          </p:cNvSpPr>
          <p:nvPr/>
        </p:nvSpPr>
        <p:spPr bwMode="auto">
          <a:xfrm flipH="1">
            <a:off x="6680202" y="1143000"/>
            <a:ext cx="838200" cy="10668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35"/>
          <p:cNvSpPr>
            <a:spLocks noChangeShapeType="1"/>
          </p:cNvSpPr>
          <p:nvPr/>
        </p:nvSpPr>
        <p:spPr bwMode="auto">
          <a:xfrm flipH="1">
            <a:off x="7442201" y="2362200"/>
            <a:ext cx="685800" cy="4572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36"/>
          <p:cNvSpPr>
            <a:spLocks noChangeShapeType="1"/>
          </p:cNvSpPr>
          <p:nvPr/>
        </p:nvSpPr>
        <p:spPr bwMode="auto">
          <a:xfrm flipV="1">
            <a:off x="1270001" y="3581400"/>
            <a:ext cx="1371600" cy="20574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37"/>
          <p:cNvSpPr>
            <a:spLocks noChangeShapeType="1"/>
          </p:cNvSpPr>
          <p:nvPr/>
        </p:nvSpPr>
        <p:spPr bwMode="auto">
          <a:xfrm flipV="1">
            <a:off x="4775201" y="4191000"/>
            <a:ext cx="152400" cy="16764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38"/>
          <p:cNvSpPr>
            <a:spLocks noChangeShapeType="1"/>
          </p:cNvSpPr>
          <p:nvPr/>
        </p:nvSpPr>
        <p:spPr bwMode="auto">
          <a:xfrm flipH="1" flipV="1">
            <a:off x="5537201" y="4114800"/>
            <a:ext cx="457200" cy="6096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39"/>
          <p:cNvSpPr>
            <a:spLocks noChangeShapeType="1"/>
          </p:cNvSpPr>
          <p:nvPr/>
        </p:nvSpPr>
        <p:spPr bwMode="auto">
          <a:xfrm flipV="1">
            <a:off x="3479800" y="4038600"/>
            <a:ext cx="397391" cy="6096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40"/>
          <p:cNvSpPr>
            <a:spLocks noChangeShapeType="1"/>
          </p:cNvSpPr>
          <p:nvPr/>
        </p:nvSpPr>
        <p:spPr bwMode="auto">
          <a:xfrm flipH="1" flipV="1">
            <a:off x="6527801" y="3962400"/>
            <a:ext cx="1219200" cy="17526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41"/>
          <p:cNvSpPr>
            <a:spLocks noChangeShapeType="1"/>
          </p:cNvSpPr>
          <p:nvPr/>
        </p:nvSpPr>
        <p:spPr bwMode="auto">
          <a:xfrm flipH="1" flipV="1">
            <a:off x="7289802" y="3657600"/>
            <a:ext cx="228600" cy="3048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Text Box 51"/>
          <p:cNvSpPr txBox="1">
            <a:spLocks noChangeArrowheads="1"/>
          </p:cNvSpPr>
          <p:nvPr/>
        </p:nvSpPr>
        <p:spPr bwMode="auto">
          <a:xfrm>
            <a:off x="3692526" y="5851526"/>
            <a:ext cx="184666" cy="461665"/>
          </a:xfrm>
          <a:prstGeom prst="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miter lim="800000"/>
            <a:headEnd w="med" len="med"/>
            <a:tailEnd w="med" len="med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33" name="Group 40"/>
          <p:cNvGrpSpPr/>
          <p:nvPr/>
        </p:nvGrpSpPr>
        <p:grpSpPr>
          <a:xfrm>
            <a:off x="50802" y="0"/>
            <a:ext cx="9296400" cy="6883402"/>
            <a:chOff x="50802" y="0"/>
            <a:chExt cx="9296400" cy="6883402"/>
          </a:xfrm>
        </p:grpSpPr>
        <p:sp>
          <p:nvSpPr>
            <p:cNvPr id="3" name="Oval 5"/>
            <p:cNvSpPr>
              <a:spLocks noChangeArrowheads="1"/>
            </p:cNvSpPr>
            <p:nvPr/>
          </p:nvSpPr>
          <p:spPr bwMode="auto">
            <a:xfrm>
              <a:off x="2565402" y="2209800"/>
              <a:ext cx="4876800" cy="1905000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4000" dirty="0">
                  <a:solidFill>
                    <a:srgbClr val="000000"/>
                  </a:solidFill>
                </a:rPr>
                <a:t>Evolutionary</a:t>
              </a:r>
              <a:r>
                <a:rPr lang="en-US" sz="4000" dirty="0" smtClean="0">
                  <a:solidFill>
                    <a:srgbClr val="000000"/>
                  </a:solidFill>
                </a:rPr>
                <a:t> </a:t>
              </a:r>
            </a:p>
            <a:p>
              <a:pPr algn="ctr"/>
              <a:r>
                <a:rPr lang="en-US" sz="4000" dirty="0">
                  <a:solidFill>
                    <a:srgbClr val="000000"/>
                  </a:solidFill>
                </a:rPr>
                <a:t>B</a:t>
              </a:r>
              <a:r>
                <a:rPr lang="en-US" sz="4000" dirty="0" smtClean="0">
                  <a:solidFill>
                    <a:srgbClr val="000000"/>
                  </a:solidFill>
                </a:rPr>
                <a:t>iology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38" name="Group 39"/>
            <p:cNvGrpSpPr/>
            <p:nvPr/>
          </p:nvGrpSpPr>
          <p:grpSpPr>
            <a:xfrm>
              <a:off x="50802" y="0"/>
              <a:ext cx="9296400" cy="6883402"/>
              <a:chOff x="50802" y="0"/>
              <a:chExt cx="9296400" cy="6883402"/>
            </a:xfrm>
          </p:grpSpPr>
          <p:grpSp>
            <p:nvGrpSpPr>
              <p:cNvPr id="39" name="Group 37"/>
              <p:cNvGrpSpPr/>
              <p:nvPr/>
            </p:nvGrpSpPr>
            <p:grpSpPr>
              <a:xfrm>
                <a:off x="50802" y="3352800"/>
                <a:ext cx="9296400" cy="3530602"/>
                <a:chOff x="50802" y="3352800"/>
                <a:chExt cx="9296400" cy="3530602"/>
              </a:xfrm>
            </p:grpSpPr>
            <p:sp>
              <p:nvSpPr>
                <p:cNvPr id="32" name="Oval 47"/>
                <p:cNvSpPr>
                  <a:spLocks noChangeArrowheads="1"/>
                </p:cNvSpPr>
                <p:nvPr/>
              </p:nvSpPr>
              <p:spPr bwMode="auto">
                <a:xfrm>
                  <a:off x="5461002" y="5715000"/>
                  <a:ext cx="1600200" cy="76200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" name="Oval 22"/>
                <p:cNvSpPr>
                  <a:spLocks noChangeArrowheads="1"/>
                </p:cNvSpPr>
                <p:nvPr/>
              </p:nvSpPr>
              <p:spPr bwMode="auto">
                <a:xfrm>
                  <a:off x="50802" y="5638800"/>
                  <a:ext cx="2209800" cy="99060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/>
                    <a:t>Agro-ecology</a:t>
                  </a:r>
                </a:p>
              </p:txBody>
            </p:sp>
            <p:sp>
              <p:nvSpPr>
                <p:cNvPr id="11" name="Oval 23"/>
                <p:cNvSpPr>
                  <a:spLocks noChangeArrowheads="1"/>
                </p:cNvSpPr>
                <p:nvPr/>
              </p:nvSpPr>
              <p:spPr bwMode="auto">
                <a:xfrm>
                  <a:off x="7061202" y="3962400"/>
                  <a:ext cx="2286000" cy="121920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 dirty="0"/>
                    <a:t>USDA/EPA/</a:t>
                  </a:r>
                </a:p>
                <a:p>
                  <a:pPr algn="ctr"/>
                  <a:r>
                    <a:rPr lang="en-US" dirty="0"/>
                    <a:t>Forest Service</a:t>
                  </a:r>
                </a:p>
              </p:txBody>
            </p:sp>
            <p:sp>
              <p:nvSpPr>
                <p:cNvPr id="12" name="Oval 24"/>
                <p:cNvSpPr>
                  <a:spLocks noChangeArrowheads="1"/>
                </p:cNvSpPr>
                <p:nvPr/>
              </p:nvSpPr>
              <p:spPr bwMode="auto">
                <a:xfrm>
                  <a:off x="2184401" y="4648200"/>
                  <a:ext cx="2590800" cy="99060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 dirty="0"/>
                    <a:t>Public health</a:t>
                  </a:r>
                </a:p>
                <a:p>
                  <a:pPr algn="ctr"/>
                  <a:r>
                    <a:rPr lang="en-US" dirty="0"/>
                    <a:t>Epidemiology</a:t>
                  </a:r>
                </a:p>
              </p:txBody>
            </p:sp>
            <p:sp>
              <p:nvSpPr>
                <p:cNvPr id="13" name="Oval 25"/>
                <p:cNvSpPr>
                  <a:spLocks noChangeArrowheads="1"/>
                </p:cNvSpPr>
                <p:nvPr/>
              </p:nvSpPr>
              <p:spPr bwMode="auto">
                <a:xfrm>
                  <a:off x="2234406" y="5816602"/>
                  <a:ext cx="3074195" cy="105410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" name="Oval 26"/>
                <p:cNvSpPr>
                  <a:spLocks noChangeArrowheads="1"/>
                </p:cNvSpPr>
                <p:nvPr/>
              </p:nvSpPr>
              <p:spPr bwMode="auto">
                <a:xfrm>
                  <a:off x="5080002" y="4800600"/>
                  <a:ext cx="2209800" cy="83820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 dirty="0"/>
                    <a:t>Conservation</a:t>
                  </a:r>
                </a:p>
                <a:p>
                  <a:pPr algn="ctr"/>
                  <a:r>
                    <a:rPr lang="en-US" dirty="0"/>
                    <a:t>biology</a:t>
                  </a:r>
                </a:p>
              </p:txBody>
            </p:sp>
            <p:sp>
              <p:nvSpPr>
                <p:cNvPr id="15" name="Oval 27"/>
                <p:cNvSpPr>
                  <a:spLocks noChangeArrowheads="1"/>
                </p:cNvSpPr>
                <p:nvPr/>
              </p:nvSpPr>
              <p:spPr bwMode="auto">
                <a:xfrm>
                  <a:off x="7061202" y="5816602"/>
                  <a:ext cx="2286000" cy="106680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 dirty="0"/>
                    <a:t>Pharmaceutical</a:t>
                  </a:r>
                </a:p>
                <a:p>
                  <a:pPr algn="ctr"/>
                  <a:r>
                    <a:rPr lang="en-US" dirty="0"/>
                    <a:t>industry</a:t>
                  </a:r>
                </a:p>
              </p:txBody>
            </p:sp>
            <p:sp>
              <p:nvSpPr>
                <p:cNvPr id="30" name="Oval 43"/>
                <p:cNvSpPr>
                  <a:spLocks noChangeArrowheads="1"/>
                </p:cNvSpPr>
                <p:nvPr/>
              </p:nvSpPr>
              <p:spPr bwMode="auto">
                <a:xfrm>
                  <a:off x="50802" y="3352800"/>
                  <a:ext cx="2590800" cy="137160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/>
                    <a:t>Computational</a:t>
                  </a:r>
                </a:p>
                <a:p>
                  <a:pPr algn="ctr"/>
                  <a:r>
                    <a:rPr lang="en-US"/>
                    <a:t>Biology-genomics</a:t>
                  </a:r>
                </a:p>
                <a:p>
                  <a:pPr algn="ctr"/>
                  <a:r>
                    <a:rPr lang="en-US"/>
                    <a:t>proteomics</a:t>
                  </a:r>
                </a:p>
              </p:txBody>
            </p:sp>
            <p:sp>
              <p:nvSpPr>
                <p:cNvPr id="35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717802" y="5867400"/>
                  <a:ext cx="2288983" cy="10156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US" sz="2400" dirty="0"/>
                    <a:t>Academics</a:t>
                  </a:r>
                </a:p>
                <a:p>
                  <a:pPr algn="ctr"/>
                  <a:r>
                    <a:rPr lang="en-US" dirty="0" smtClean="0"/>
                    <a:t>Teaching, Research, </a:t>
                  </a:r>
                </a:p>
                <a:p>
                  <a:pPr algn="ctr"/>
                  <a:r>
                    <a:rPr lang="en-US" dirty="0" smtClean="0"/>
                    <a:t>Medicine</a:t>
                  </a:r>
                  <a:endParaRPr lang="en-US" sz="2800" dirty="0"/>
                </a:p>
              </p:txBody>
            </p:sp>
            <p:sp>
              <p:nvSpPr>
                <p:cNvPr id="36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5679544" y="5867400"/>
                  <a:ext cx="1381658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en-US" dirty="0"/>
                    <a:t>Museums</a:t>
                  </a:r>
                </a:p>
              </p:txBody>
            </p:sp>
          </p:grpSp>
          <p:grpSp>
            <p:nvGrpSpPr>
              <p:cNvPr id="40" name="Group 38"/>
              <p:cNvGrpSpPr/>
              <p:nvPr/>
            </p:nvGrpSpPr>
            <p:grpSpPr>
              <a:xfrm>
                <a:off x="279401" y="0"/>
                <a:ext cx="8839201" cy="2209800"/>
                <a:chOff x="279401" y="0"/>
                <a:chExt cx="8839201" cy="2209800"/>
              </a:xfrm>
            </p:grpSpPr>
            <p:sp>
              <p:nvSpPr>
                <p:cNvPr id="4" name="Oval 7"/>
                <p:cNvSpPr>
                  <a:spLocks noChangeArrowheads="1"/>
                </p:cNvSpPr>
                <p:nvPr/>
              </p:nvSpPr>
              <p:spPr bwMode="auto">
                <a:xfrm>
                  <a:off x="279401" y="1295400"/>
                  <a:ext cx="2057400" cy="838200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 dirty="0"/>
                    <a:t>Microbiology</a:t>
                  </a:r>
                </a:p>
              </p:txBody>
            </p:sp>
            <p:sp>
              <p:nvSpPr>
                <p:cNvPr id="5" name="Oval 8"/>
                <p:cNvSpPr>
                  <a:spLocks noChangeArrowheads="1"/>
                </p:cNvSpPr>
                <p:nvPr/>
              </p:nvSpPr>
              <p:spPr bwMode="auto">
                <a:xfrm>
                  <a:off x="7289802" y="457200"/>
                  <a:ext cx="1828800" cy="685800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 dirty="0" smtClean="0"/>
                    <a:t>Zoology</a:t>
                  </a:r>
                  <a:endParaRPr lang="en-US" dirty="0"/>
                </a:p>
              </p:txBody>
            </p:sp>
            <p:sp>
              <p:nvSpPr>
                <p:cNvPr id="6" name="Oval 9"/>
                <p:cNvSpPr>
                  <a:spLocks noChangeArrowheads="1"/>
                </p:cNvSpPr>
                <p:nvPr/>
              </p:nvSpPr>
              <p:spPr bwMode="auto">
                <a:xfrm>
                  <a:off x="1574802" y="457200"/>
                  <a:ext cx="1828800" cy="685800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/>
                    <a:t>Ecology</a:t>
                  </a:r>
                </a:p>
              </p:txBody>
            </p:sp>
            <p:sp>
              <p:nvSpPr>
                <p:cNvPr id="7" name="Oval 10"/>
                <p:cNvSpPr>
                  <a:spLocks noChangeArrowheads="1"/>
                </p:cNvSpPr>
                <p:nvPr/>
              </p:nvSpPr>
              <p:spPr bwMode="auto">
                <a:xfrm>
                  <a:off x="3479801" y="0"/>
                  <a:ext cx="1828800" cy="685800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/>
                    <a:t>Genetics</a:t>
                  </a:r>
                </a:p>
              </p:txBody>
            </p:sp>
            <p:sp>
              <p:nvSpPr>
                <p:cNvPr id="8" name="Oval 11"/>
                <p:cNvSpPr>
                  <a:spLocks noChangeArrowheads="1"/>
                </p:cNvSpPr>
                <p:nvPr/>
              </p:nvSpPr>
              <p:spPr bwMode="auto">
                <a:xfrm>
                  <a:off x="5537201" y="76200"/>
                  <a:ext cx="1828800" cy="685800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 dirty="0" smtClean="0"/>
                    <a:t>Physiology</a:t>
                  </a:r>
                  <a:endParaRPr lang="en-US" dirty="0"/>
                </a:p>
              </p:txBody>
            </p:sp>
            <p:sp>
              <p:nvSpPr>
                <p:cNvPr id="9" name="Oval 12"/>
                <p:cNvSpPr>
                  <a:spLocks noChangeArrowheads="1"/>
                </p:cNvSpPr>
                <p:nvPr/>
              </p:nvSpPr>
              <p:spPr bwMode="auto">
                <a:xfrm>
                  <a:off x="7213601" y="1524000"/>
                  <a:ext cx="1828800" cy="685800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 dirty="0"/>
                    <a:t>Botany</a:t>
                  </a:r>
                </a:p>
              </p:txBody>
            </p:sp>
            <p:sp>
              <p:nvSpPr>
                <p:cNvPr id="16" name="Oval 28"/>
                <p:cNvSpPr>
                  <a:spLocks noChangeArrowheads="1"/>
                </p:cNvSpPr>
                <p:nvPr/>
              </p:nvSpPr>
              <p:spPr bwMode="auto">
                <a:xfrm>
                  <a:off x="2946402" y="1143000"/>
                  <a:ext cx="1828800" cy="685800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/>
                    <a:t>Math</a:t>
                  </a:r>
                </a:p>
              </p:txBody>
            </p:sp>
            <p:sp>
              <p:nvSpPr>
                <p:cNvPr id="37" name="Oval 11"/>
                <p:cNvSpPr>
                  <a:spLocks noChangeArrowheads="1"/>
                </p:cNvSpPr>
                <p:nvPr/>
              </p:nvSpPr>
              <p:spPr bwMode="auto">
                <a:xfrm>
                  <a:off x="5308601" y="1104900"/>
                  <a:ext cx="1828800" cy="685800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/>
                  <a:r>
                    <a:rPr lang="en-US" dirty="0" smtClean="0"/>
                    <a:t>Biochemistry</a:t>
                  </a:r>
                  <a:endParaRPr lang="en-US" dirty="0"/>
                </a:p>
              </p:txBody>
            </p:sp>
          </p:grpSp>
        </p:grpSp>
      </p:grpSp>
      <p:sp>
        <p:nvSpPr>
          <p:cNvPr id="2" name="Line 46"/>
          <p:cNvSpPr>
            <a:spLocks noChangeShapeType="1"/>
          </p:cNvSpPr>
          <p:nvPr/>
        </p:nvSpPr>
        <p:spPr bwMode="auto">
          <a:xfrm flipH="1" flipV="1">
            <a:off x="5156201" y="4267200"/>
            <a:ext cx="152400" cy="1549402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Line 44"/>
          <p:cNvSpPr>
            <a:spLocks noChangeShapeType="1"/>
          </p:cNvSpPr>
          <p:nvPr/>
        </p:nvSpPr>
        <p:spPr bwMode="auto">
          <a:xfrm flipV="1">
            <a:off x="1955802" y="3276600"/>
            <a:ext cx="609600" cy="762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31"/>
          <p:cNvSpPr>
            <a:spLocks noChangeShapeType="1"/>
          </p:cNvSpPr>
          <p:nvPr/>
        </p:nvSpPr>
        <p:spPr bwMode="auto">
          <a:xfrm flipH="1">
            <a:off x="5080001" y="457200"/>
            <a:ext cx="457199" cy="16764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5"/>
          <p:cNvSpPr>
            <a:spLocks noChangeArrowheads="1"/>
          </p:cNvSpPr>
          <p:nvPr/>
        </p:nvSpPr>
        <p:spPr bwMode="auto">
          <a:xfrm>
            <a:off x="2565402" y="2209800"/>
            <a:ext cx="4876800" cy="19050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4000" dirty="0">
                <a:solidFill>
                  <a:srgbClr val="000000"/>
                </a:solidFill>
              </a:rPr>
              <a:t>Evolutionary</a:t>
            </a:r>
            <a:r>
              <a:rPr lang="en-US" sz="4000" dirty="0" smtClean="0">
                <a:solidFill>
                  <a:srgbClr val="000000"/>
                </a:solidFill>
              </a:rPr>
              <a:t> </a:t>
            </a:r>
          </a:p>
          <a:p>
            <a:pPr algn="ctr"/>
            <a:r>
              <a:rPr lang="en-US" sz="4000" dirty="0">
                <a:solidFill>
                  <a:srgbClr val="000000"/>
                </a:solidFill>
              </a:rPr>
              <a:t>B</a:t>
            </a:r>
            <a:r>
              <a:rPr lang="en-US" sz="4000" dirty="0" smtClean="0">
                <a:solidFill>
                  <a:srgbClr val="000000"/>
                </a:solidFill>
              </a:rPr>
              <a:t>iology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Line 29"/>
          <p:cNvSpPr>
            <a:spLocks noChangeShapeType="1"/>
          </p:cNvSpPr>
          <p:nvPr/>
        </p:nvSpPr>
        <p:spPr bwMode="auto">
          <a:xfrm>
            <a:off x="2260602" y="2133600"/>
            <a:ext cx="457200" cy="4572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30"/>
          <p:cNvSpPr>
            <a:spLocks noChangeShapeType="1"/>
          </p:cNvSpPr>
          <p:nvPr/>
        </p:nvSpPr>
        <p:spPr bwMode="auto">
          <a:xfrm>
            <a:off x="2717802" y="1219200"/>
            <a:ext cx="457200" cy="11430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31"/>
          <p:cNvSpPr>
            <a:spLocks noChangeShapeType="1"/>
          </p:cNvSpPr>
          <p:nvPr/>
        </p:nvSpPr>
        <p:spPr bwMode="auto">
          <a:xfrm>
            <a:off x="4851402" y="762000"/>
            <a:ext cx="76200" cy="13716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32"/>
          <p:cNvSpPr>
            <a:spLocks noChangeShapeType="1"/>
          </p:cNvSpPr>
          <p:nvPr/>
        </p:nvSpPr>
        <p:spPr bwMode="auto">
          <a:xfrm>
            <a:off x="4013201" y="1905000"/>
            <a:ext cx="0" cy="3048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33"/>
          <p:cNvSpPr>
            <a:spLocks noChangeShapeType="1"/>
          </p:cNvSpPr>
          <p:nvPr/>
        </p:nvSpPr>
        <p:spPr bwMode="auto">
          <a:xfrm flipH="1">
            <a:off x="5613402" y="1447800"/>
            <a:ext cx="381000" cy="6096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34"/>
          <p:cNvSpPr>
            <a:spLocks noChangeShapeType="1"/>
          </p:cNvSpPr>
          <p:nvPr/>
        </p:nvSpPr>
        <p:spPr bwMode="auto">
          <a:xfrm flipH="1">
            <a:off x="6680202" y="1143000"/>
            <a:ext cx="838200" cy="10668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35"/>
          <p:cNvSpPr>
            <a:spLocks noChangeShapeType="1"/>
          </p:cNvSpPr>
          <p:nvPr/>
        </p:nvSpPr>
        <p:spPr bwMode="auto">
          <a:xfrm flipH="1">
            <a:off x="7442201" y="2362200"/>
            <a:ext cx="685800" cy="4572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40"/>
          <p:cNvGrpSpPr/>
          <p:nvPr/>
        </p:nvGrpSpPr>
        <p:grpSpPr>
          <a:xfrm>
            <a:off x="279401" y="0"/>
            <a:ext cx="8839201" cy="4114800"/>
            <a:chOff x="279401" y="0"/>
            <a:chExt cx="8839201" cy="4114800"/>
          </a:xfrm>
        </p:grpSpPr>
        <p:sp>
          <p:nvSpPr>
            <p:cNvPr id="3" name="Oval 5"/>
            <p:cNvSpPr>
              <a:spLocks noChangeArrowheads="1"/>
            </p:cNvSpPr>
            <p:nvPr/>
          </p:nvSpPr>
          <p:spPr bwMode="auto">
            <a:xfrm>
              <a:off x="2565402" y="2209800"/>
              <a:ext cx="4876800" cy="1905000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4000" dirty="0">
                  <a:solidFill>
                    <a:srgbClr val="000000"/>
                  </a:solidFill>
                </a:rPr>
                <a:t>Evolutionary</a:t>
              </a:r>
              <a:r>
                <a:rPr lang="en-US" sz="4000" dirty="0" smtClean="0">
                  <a:solidFill>
                    <a:srgbClr val="000000"/>
                  </a:solidFill>
                </a:rPr>
                <a:t> </a:t>
              </a:r>
            </a:p>
            <a:p>
              <a:pPr algn="ctr"/>
              <a:r>
                <a:rPr lang="en-US" sz="4000" dirty="0">
                  <a:solidFill>
                    <a:srgbClr val="000000"/>
                  </a:solidFill>
                </a:rPr>
                <a:t>B</a:t>
              </a:r>
              <a:r>
                <a:rPr lang="en-US" sz="4000" dirty="0" smtClean="0">
                  <a:solidFill>
                    <a:srgbClr val="000000"/>
                  </a:solidFill>
                </a:rPr>
                <a:t>iology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10" name="Group 38"/>
            <p:cNvGrpSpPr/>
            <p:nvPr/>
          </p:nvGrpSpPr>
          <p:grpSpPr>
            <a:xfrm>
              <a:off x="279401" y="0"/>
              <a:ext cx="8839201" cy="2209800"/>
              <a:chOff x="279401" y="0"/>
              <a:chExt cx="8839201" cy="2209800"/>
            </a:xfrm>
          </p:grpSpPr>
          <p:sp>
            <p:nvSpPr>
              <p:cNvPr id="4" name="Oval 7"/>
              <p:cNvSpPr>
                <a:spLocks noChangeArrowheads="1"/>
              </p:cNvSpPr>
              <p:nvPr/>
            </p:nvSpPr>
            <p:spPr bwMode="auto">
              <a:xfrm>
                <a:off x="279401" y="1295400"/>
                <a:ext cx="2057400" cy="838200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dirty="0"/>
                  <a:t>Microbiology</a:t>
                </a:r>
              </a:p>
            </p:txBody>
          </p:sp>
          <p:sp>
            <p:nvSpPr>
              <p:cNvPr id="5" name="Oval 8"/>
              <p:cNvSpPr>
                <a:spLocks noChangeArrowheads="1"/>
              </p:cNvSpPr>
              <p:nvPr/>
            </p:nvSpPr>
            <p:spPr bwMode="auto">
              <a:xfrm>
                <a:off x="7289802" y="457200"/>
                <a:ext cx="1828800" cy="685800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/>
                  <a:t>Zoology</a:t>
                </a:r>
              </a:p>
            </p:txBody>
          </p:sp>
          <p:sp>
            <p:nvSpPr>
              <p:cNvPr id="6" name="Oval 9"/>
              <p:cNvSpPr>
                <a:spLocks noChangeArrowheads="1"/>
              </p:cNvSpPr>
              <p:nvPr/>
            </p:nvSpPr>
            <p:spPr bwMode="auto">
              <a:xfrm>
                <a:off x="1574802" y="457200"/>
                <a:ext cx="1828800" cy="685800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/>
                  <a:t>Ecology</a:t>
                </a:r>
              </a:p>
            </p:txBody>
          </p:sp>
          <p:sp>
            <p:nvSpPr>
              <p:cNvPr id="7" name="Oval 10"/>
              <p:cNvSpPr>
                <a:spLocks noChangeArrowheads="1"/>
              </p:cNvSpPr>
              <p:nvPr/>
            </p:nvSpPr>
            <p:spPr bwMode="auto">
              <a:xfrm>
                <a:off x="3479801" y="0"/>
                <a:ext cx="1828800" cy="685800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/>
                  <a:t>Genetics</a:t>
                </a:r>
              </a:p>
            </p:txBody>
          </p:sp>
          <p:sp>
            <p:nvSpPr>
              <p:cNvPr id="8" name="Oval 11"/>
              <p:cNvSpPr>
                <a:spLocks noChangeArrowheads="1"/>
              </p:cNvSpPr>
              <p:nvPr/>
            </p:nvSpPr>
            <p:spPr bwMode="auto">
              <a:xfrm>
                <a:off x="5537201" y="76200"/>
                <a:ext cx="1828800" cy="685800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/>
                  <a:t>Physiology</a:t>
                </a:r>
              </a:p>
            </p:txBody>
          </p:sp>
          <p:sp>
            <p:nvSpPr>
              <p:cNvPr id="9" name="Oval 12"/>
              <p:cNvSpPr>
                <a:spLocks noChangeArrowheads="1"/>
              </p:cNvSpPr>
              <p:nvPr/>
            </p:nvSpPr>
            <p:spPr bwMode="auto">
              <a:xfrm>
                <a:off x="7213601" y="1524000"/>
                <a:ext cx="1828800" cy="685800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/>
                  <a:t>Botany</a:t>
                </a:r>
              </a:p>
            </p:txBody>
          </p:sp>
          <p:sp>
            <p:nvSpPr>
              <p:cNvPr id="16" name="Oval 28"/>
              <p:cNvSpPr>
                <a:spLocks noChangeArrowheads="1"/>
              </p:cNvSpPr>
              <p:nvPr/>
            </p:nvSpPr>
            <p:spPr bwMode="auto">
              <a:xfrm>
                <a:off x="2946402" y="1143000"/>
                <a:ext cx="1828800" cy="685800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/>
                  <a:t>Math</a:t>
                </a:r>
              </a:p>
            </p:txBody>
          </p:sp>
          <p:sp>
            <p:nvSpPr>
              <p:cNvPr id="37" name="Oval 11"/>
              <p:cNvSpPr>
                <a:spLocks noChangeArrowheads="1"/>
              </p:cNvSpPr>
              <p:nvPr/>
            </p:nvSpPr>
            <p:spPr bwMode="auto">
              <a:xfrm>
                <a:off x="5308601" y="1104900"/>
                <a:ext cx="1828800" cy="685800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dirty="0" smtClean="0"/>
                  <a:t>Biochemistry</a:t>
                </a:r>
                <a:endParaRPr lang="en-US" dirty="0"/>
              </a:p>
            </p:txBody>
          </p:sp>
        </p:grpSp>
      </p:grpSp>
      <p:sp>
        <p:nvSpPr>
          <p:cNvPr id="24" name="Line 31"/>
          <p:cNvSpPr>
            <a:spLocks noChangeShapeType="1"/>
          </p:cNvSpPr>
          <p:nvPr/>
        </p:nvSpPr>
        <p:spPr bwMode="auto">
          <a:xfrm flipH="1">
            <a:off x="5041901" y="457200"/>
            <a:ext cx="495299" cy="16764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Line 36"/>
          <p:cNvSpPr>
            <a:spLocks noChangeShapeType="1"/>
          </p:cNvSpPr>
          <p:nvPr/>
        </p:nvSpPr>
        <p:spPr bwMode="auto">
          <a:xfrm flipV="1">
            <a:off x="1270001" y="3581400"/>
            <a:ext cx="1371600" cy="20574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37"/>
          <p:cNvSpPr>
            <a:spLocks noChangeShapeType="1"/>
          </p:cNvSpPr>
          <p:nvPr/>
        </p:nvSpPr>
        <p:spPr bwMode="auto">
          <a:xfrm flipV="1">
            <a:off x="4775201" y="4191000"/>
            <a:ext cx="152400" cy="16764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38"/>
          <p:cNvSpPr>
            <a:spLocks noChangeShapeType="1"/>
          </p:cNvSpPr>
          <p:nvPr/>
        </p:nvSpPr>
        <p:spPr bwMode="auto">
          <a:xfrm flipH="1" flipV="1">
            <a:off x="5537201" y="4114800"/>
            <a:ext cx="457200" cy="6096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39"/>
          <p:cNvSpPr>
            <a:spLocks noChangeShapeType="1"/>
          </p:cNvSpPr>
          <p:nvPr/>
        </p:nvSpPr>
        <p:spPr bwMode="auto">
          <a:xfrm flipV="1">
            <a:off x="3479800" y="4038600"/>
            <a:ext cx="397391" cy="6096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40"/>
          <p:cNvSpPr>
            <a:spLocks noChangeShapeType="1"/>
          </p:cNvSpPr>
          <p:nvPr/>
        </p:nvSpPr>
        <p:spPr bwMode="auto">
          <a:xfrm flipH="1" flipV="1">
            <a:off x="6527801" y="3962400"/>
            <a:ext cx="1219200" cy="17526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41"/>
          <p:cNvSpPr>
            <a:spLocks noChangeShapeType="1"/>
          </p:cNvSpPr>
          <p:nvPr/>
        </p:nvSpPr>
        <p:spPr bwMode="auto">
          <a:xfrm flipH="1" flipV="1">
            <a:off x="7289802" y="3657600"/>
            <a:ext cx="228600" cy="3048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Text Box 51"/>
          <p:cNvSpPr txBox="1">
            <a:spLocks noChangeArrowheads="1"/>
          </p:cNvSpPr>
          <p:nvPr/>
        </p:nvSpPr>
        <p:spPr bwMode="auto">
          <a:xfrm>
            <a:off x="3692526" y="5851526"/>
            <a:ext cx="184666" cy="461665"/>
          </a:xfrm>
          <a:prstGeom prst="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miter lim="800000"/>
            <a:headEnd w="med" len="med"/>
            <a:tailEnd w="med" len="med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Oval 5"/>
          <p:cNvSpPr>
            <a:spLocks noChangeArrowheads="1"/>
          </p:cNvSpPr>
          <p:nvPr/>
        </p:nvSpPr>
        <p:spPr bwMode="auto">
          <a:xfrm>
            <a:off x="2565402" y="2209800"/>
            <a:ext cx="4876800" cy="19050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4000" dirty="0">
                <a:solidFill>
                  <a:srgbClr val="000000"/>
                </a:solidFill>
              </a:rPr>
              <a:t>Evolutionary</a:t>
            </a:r>
            <a:r>
              <a:rPr lang="en-US" sz="4000" dirty="0" smtClean="0">
                <a:solidFill>
                  <a:srgbClr val="000000"/>
                </a:solidFill>
              </a:rPr>
              <a:t> </a:t>
            </a:r>
          </a:p>
          <a:p>
            <a:pPr algn="ctr"/>
            <a:r>
              <a:rPr lang="en-US" sz="4000" dirty="0">
                <a:solidFill>
                  <a:srgbClr val="000000"/>
                </a:solidFill>
              </a:rPr>
              <a:t>B</a:t>
            </a:r>
            <a:r>
              <a:rPr lang="en-US" sz="4000" dirty="0" smtClean="0">
                <a:solidFill>
                  <a:srgbClr val="000000"/>
                </a:solidFill>
              </a:rPr>
              <a:t>iology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39" name="Group 37"/>
          <p:cNvGrpSpPr/>
          <p:nvPr/>
        </p:nvGrpSpPr>
        <p:grpSpPr>
          <a:xfrm>
            <a:off x="50802" y="3352800"/>
            <a:ext cx="9296400" cy="3530602"/>
            <a:chOff x="50802" y="3352800"/>
            <a:chExt cx="9296400" cy="3530602"/>
          </a:xfrm>
        </p:grpSpPr>
        <p:sp>
          <p:nvSpPr>
            <p:cNvPr id="32" name="Oval 47"/>
            <p:cNvSpPr>
              <a:spLocks noChangeArrowheads="1"/>
            </p:cNvSpPr>
            <p:nvPr/>
          </p:nvSpPr>
          <p:spPr bwMode="auto">
            <a:xfrm>
              <a:off x="5537201" y="5715000"/>
              <a:ext cx="1600200" cy="7620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10" name="Oval 22"/>
            <p:cNvSpPr>
              <a:spLocks noChangeArrowheads="1"/>
            </p:cNvSpPr>
            <p:nvPr/>
          </p:nvSpPr>
          <p:spPr bwMode="auto">
            <a:xfrm>
              <a:off x="50802" y="5638800"/>
              <a:ext cx="2209800" cy="990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/>
                <a:t>Agro-ecology</a:t>
              </a:r>
            </a:p>
          </p:txBody>
        </p:sp>
        <p:sp>
          <p:nvSpPr>
            <p:cNvPr id="11" name="Oval 23"/>
            <p:cNvSpPr>
              <a:spLocks noChangeArrowheads="1"/>
            </p:cNvSpPr>
            <p:nvPr/>
          </p:nvSpPr>
          <p:spPr bwMode="auto">
            <a:xfrm>
              <a:off x="7061202" y="3962400"/>
              <a:ext cx="2286000" cy="1219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dirty="0"/>
                <a:t>USDA/EPA/</a:t>
              </a:r>
            </a:p>
            <a:p>
              <a:pPr algn="ctr"/>
              <a:r>
                <a:rPr lang="en-US" dirty="0"/>
                <a:t>Forest Service</a:t>
              </a:r>
            </a:p>
          </p:txBody>
        </p:sp>
        <p:sp>
          <p:nvSpPr>
            <p:cNvPr id="12" name="Oval 24"/>
            <p:cNvSpPr>
              <a:spLocks noChangeArrowheads="1"/>
            </p:cNvSpPr>
            <p:nvPr/>
          </p:nvSpPr>
          <p:spPr bwMode="auto">
            <a:xfrm>
              <a:off x="2184401" y="4648200"/>
              <a:ext cx="2590800" cy="990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dirty="0"/>
                <a:t>Public health</a:t>
              </a:r>
            </a:p>
            <a:p>
              <a:pPr algn="ctr"/>
              <a:r>
                <a:rPr lang="en-US" dirty="0"/>
                <a:t>Epidemiology</a:t>
              </a:r>
            </a:p>
          </p:txBody>
        </p:sp>
        <p:sp>
          <p:nvSpPr>
            <p:cNvPr id="13" name="Oval 25"/>
            <p:cNvSpPr>
              <a:spLocks noChangeArrowheads="1"/>
            </p:cNvSpPr>
            <p:nvPr/>
          </p:nvSpPr>
          <p:spPr bwMode="auto">
            <a:xfrm>
              <a:off x="2234406" y="5816602"/>
              <a:ext cx="3074195" cy="10541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14" name="Oval 26"/>
            <p:cNvSpPr>
              <a:spLocks noChangeArrowheads="1"/>
            </p:cNvSpPr>
            <p:nvPr/>
          </p:nvSpPr>
          <p:spPr bwMode="auto">
            <a:xfrm>
              <a:off x="5080002" y="4800600"/>
              <a:ext cx="2209800" cy="838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dirty="0"/>
                <a:t>Conservation</a:t>
              </a:r>
            </a:p>
            <a:p>
              <a:pPr algn="ctr"/>
              <a:r>
                <a:rPr lang="en-US" dirty="0"/>
                <a:t>biology</a:t>
              </a:r>
            </a:p>
          </p:txBody>
        </p:sp>
        <p:sp>
          <p:nvSpPr>
            <p:cNvPr id="15" name="Oval 27"/>
            <p:cNvSpPr>
              <a:spLocks noChangeArrowheads="1"/>
            </p:cNvSpPr>
            <p:nvPr/>
          </p:nvSpPr>
          <p:spPr bwMode="auto">
            <a:xfrm>
              <a:off x="7061202" y="5816602"/>
              <a:ext cx="2286000" cy="10668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dirty="0"/>
                <a:t>Pharmaceutical</a:t>
              </a:r>
            </a:p>
            <a:p>
              <a:pPr algn="ctr"/>
              <a:r>
                <a:rPr lang="en-US" dirty="0"/>
                <a:t>industry</a:t>
              </a:r>
            </a:p>
          </p:txBody>
        </p:sp>
        <p:sp>
          <p:nvSpPr>
            <p:cNvPr id="30" name="Oval 43"/>
            <p:cNvSpPr>
              <a:spLocks noChangeArrowheads="1"/>
            </p:cNvSpPr>
            <p:nvPr/>
          </p:nvSpPr>
          <p:spPr bwMode="auto">
            <a:xfrm>
              <a:off x="50802" y="3352800"/>
              <a:ext cx="2590800" cy="1371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/>
                <a:t>Computational</a:t>
              </a:r>
            </a:p>
            <a:p>
              <a:pPr algn="ctr"/>
              <a:r>
                <a:rPr lang="en-US"/>
                <a:t>Biology-genomics</a:t>
              </a:r>
            </a:p>
            <a:p>
              <a:pPr algn="ctr"/>
              <a:r>
                <a:rPr lang="en-US"/>
                <a:t>proteomics</a:t>
              </a:r>
            </a:p>
          </p:txBody>
        </p:sp>
        <p:sp>
          <p:nvSpPr>
            <p:cNvPr id="35" name="Text Box 52"/>
            <p:cNvSpPr txBox="1">
              <a:spLocks noChangeArrowheads="1"/>
            </p:cNvSpPr>
            <p:nvPr/>
          </p:nvSpPr>
          <p:spPr bwMode="auto">
            <a:xfrm>
              <a:off x="2717802" y="5867400"/>
              <a:ext cx="2288983" cy="1015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400" dirty="0"/>
                <a:t>Academics</a:t>
              </a:r>
            </a:p>
            <a:p>
              <a:pPr algn="ctr"/>
              <a:r>
                <a:rPr lang="en-US" dirty="0" smtClean="0"/>
                <a:t>Teaching, Research, </a:t>
              </a:r>
            </a:p>
            <a:p>
              <a:pPr algn="ctr"/>
              <a:r>
                <a:rPr lang="en-US" dirty="0" smtClean="0"/>
                <a:t>Medicine</a:t>
              </a:r>
              <a:endParaRPr lang="en-US" sz="2800" dirty="0"/>
            </a:p>
          </p:txBody>
        </p:sp>
        <p:sp>
          <p:nvSpPr>
            <p:cNvPr id="36" name="Text Box 53"/>
            <p:cNvSpPr txBox="1">
              <a:spLocks noChangeArrowheads="1"/>
            </p:cNvSpPr>
            <p:nvPr/>
          </p:nvSpPr>
          <p:spPr bwMode="auto">
            <a:xfrm>
              <a:off x="5679544" y="5867400"/>
              <a:ext cx="138165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dirty="0"/>
                <a:t>Museums</a:t>
              </a:r>
            </a:p>
          </p:txBody>
        </p:sp>
      </p:grpSp>
      <p:sp>
        <p:nvSpPr>
          <p:cNvPr id="2" name="Line 46"/>
          <p:cNvSpPr>
            <a:spLocks noChangeShapeType="1"/>
          </p:cNvSpPr>
          <p:nvPr/>
        </p:nvSpPr>
        <p:spPr bwMode="auto">
          <a:xfrm flipH="1" flipV="1">
            <a:off x="5156201" y="4267200"/>
            <a:ext cx="152400" cy="1549402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Line 44"/>
          <p:cNvSpPr>
            <a:spLocks noChangeShapeType="1"/>
          </p:cNvSpPr>
          <p:nvPr/>
        </p:nvSpPr>
        <p:spPr bwMode="auto">
          <a:xfrm flipV="1">
            <a:off x="1955802" y="3276600"/>
            <a:ext cx="609600" cy="762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Line 29"/>
          <p:cNvSpPr>
            <a:spLocks noChangeShapeType="1"/>
          </p:cNvSpPr>
          <p:nvPr/>
        </p:nvSpPr>
        <p:spPr bwMode="auto">
          <a:xfrm>
            <a:off x="2260602" y="2133600"/>
            <a:ext cx="457200" cy="4572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30"/>
          <p:cNvSpPr>
            <a:spLocks noChangeShapeType="1"/>
          </p:cNvSpPr>
          <p:nvPr/>
        </p:nvSpPr>
        <p:spPr bwMode="auto">
          <a:xfrm>
            <a:off x="2717802" y="1219200"/>
            <a:ext cx="457200" cy="11430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31"/>
          <p:cNvSpPr>
            <a:spLocks noChangeShapeType="1"/>
          </p:cNvSpPr>
          <p:nvPr/>
        </p:nvSpPr>
        <p:spPr bwMode="auto">
          <a:xfrm>
            <a:off x="4851402" y="762000"/>
            <a:ext cx="76200" cy="13716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32"/>
          <p:cNvSpPr>
            <a:spLocks noChangeShapeType="1"/>
          </p:cNvSpPr>
          <p:nvPr/>
        </p:nvSpPr>
        <p:spPr bwMode="auto">
          <a:xfrm>
            <a:off x="4013201" y="1905000"/>
            <a:ext cx="0" cy="3048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33"/>
          <p:cNvSpPr>
            <a:spLocks noChangeShapeType="1"/>
          </p:cNvSpPr>
          <p:nvPr/>
        </p:nvSpPr>
        <p:spPr bwMode="auto">
          <a:xfrm flipH="1">
            <a:off x="5613402" y="1447800"/>
            <a:ext cx="381000" cy="6096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34"/>
          <p:cNvSpPr>
            <a:spLocks noChangeShapeType="1"/>
          </p:cNvSpPr>
          <p:nvPr/>
        </p:nvSpPr>
        <p:spPr bwMode="auto">
          <a:xfrm flipH="1">
            <a:off x="6680202" y="1143000"/>
            <a:ext cx="838200" cy="10668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35"/>
          <p:cNvSpPr>
            <a:spLocks noChangeShapeType="1"/>
          </p:cNvSpPr>
          <p:nvPr/>
        </p:nvSpPr>
        <p:spPr bwMode="auto">
          <a:xfrm flipH="1">
            <a:off x="7442201" y="2362200"/>
            <a:ext cx="685800" cy="4572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36"/>
          <p:cNvSpPr>
            <a:spLocks noChangeShapeType="1"/>
          </p:cNvSpPr>
          <p:nvPr/>
        </p:nvSpPr>
        <p:spPr bwMode="auto">
          <a:xfrm flipV="1">
            <a:off x="1270001" y="3581400"/>
            <a:ext cx="1371600" cy="20574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37"/>
          <p:cNvSpPr>
            <a:spLocks noChangeShapeType="1"/>
          </p:cNvSpPr>
          <p:nvPr/>
        </p:nvSpPr>
        <p:spPr bwMode="auto">
          <a:xfrm flipV="1">
            <a:off x="4775201" y="4191000"/>
            <a:ext cx="152400" cy="16764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38"/>
          <p:cNvSpPr>
            <a:spLocks noChangeShapeType="1"/>
          </p:cNvSpPr>
          <p:nvPr/>
        </p:nvSpPr>
        <p:spPr bwMode="auto">
          <a:xfrm flipH="1" flipV="1">
            <a:off x="5537201" y="4114800"/>
            <a:ext cx="457200" cy="6096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39"/>
          <p:cNvSpPr>
            <a:spLocks noChangeShapeType="1"/>
          </p:cNvSpPr>
          <p:nvPr/>
        </p:nvSpPr>
        <p:spPr bwMode="auto">
          <a:xfrm flipV="1">
            <a:off x="3479800" y="4038600"/>
            <a:ext cx="397391" cy="6096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40"/>
          <p:cNvSpPr>
            <a:spLocks noChangeShapeType="1"/>
          </p:cNvSpPr>
          <p:nvPr/>
        </p:nvSpPr>
        <p:spPr bwMode="auto">
          <a:xfrm flipH="1" flipV="1">
            <a:off x="6527801" y="3962400"/>
            <a:ext cx="1219200" cy="17526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41"/>
          <p:cNvSpPr>
            <a:spLocks noChangeShapeType="1"/>
          </p:cNvSpPr>
          <p:nvPr/>
        </p:nvSpPr>
        <p:spPr bwMode="auto">
          <a:xfrm flipH="1" flipV="1">
            <a:off x="7289802" y="3657600"/>
            <a:ext cx="228600" cy="3048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Text Box 51"/>
          <p:cNvSpPr txBox="1">
            <a:spLocks noChangeArrowheads="1"/>
          </p:cNvSpPr>
          <p:nvPr/>
        </p:nvSpPr>
        <p:spPr bwMode="auto">
          <a:xfrm>
            <a:off x="3692526" y="5851526"/>
            <a:ext cx="184666" cy="461665"/>
          </a:xfrm>
          <a:prstGeom prst="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miter lim="800000"/>
            <a:headEnd w="med" len="med"/>
            <a:tailEnd w="med" len="med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Oval 5"/>
          <p:cNvSpPr>
            <a:spLocks noChangeArrowheads="1"/>
          </p:cNvSpPr>
          <p:nvPr/>
        </p:nvSpPr>
        <p:spPr bwMode="auto">
          <a:xfrm>
            <a:off x="2565402" y="2209800"/>
            <a:ext cx="4876800" cy="19050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4000" dirty="0">
                <a:solidFill>
                  <a:srgbClr val="000000"/>
                </a:solidFill>
              </a:rPr>
              <a:t>Evolutionary</a:t>
            </a:r>
            <a:r>
              <a:rPr lang="en-US" sz="4000" dirty="0" smtClean="0">
                <a:solidFill>
                  <a:srgbClr val="000000"/>
                </a:solidFill>
              </a:rPr>
              <a:t> </a:t>
            </a:r>
          </a:p>
          <a:p>
            <a:pPr algn="ctr"/>
            <a:r>
              <a:rPr lang="en-US" sz="4000" dirty="0">
                <a:solidFill>
                  <a:srgbClr val="000000"/>
                </a:solidFill>
              </a:rPr>
              <a:t>B</a:t>
            </a:r>
            <a:r>
              <a:rPr lang="en-US" sz="4000" dirty="0" smtClean="0">
                <a:solidFill>
                  <a:srgbClr val="000000"/>
                </a:solidFill>
              </a:rPr>
              <a:t>iology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2" name="Oval 47"/>
          <p:cNvSpPr>
            <a:spLocks noChangeArrowheads="1"/>
          </p:cNvSpPr>
          <p:nvPr/>
        </p:nvSpPr>
        <p:spPr bwMode="auto">
          <a:xfrm>
            <a:off x="5537201" y="5715000"/>
            <a:ext cx="1600200" cy="762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10" name="Oval 22"/>
          <p:cNvSpPr>
            <a:spLocks noChangeArrowheads="1"/>
          </p:cNvSpPr>
          <p:nvPr/>
        </p:nvSpPr>
        <p:spPr bwMode="auto">
          <a:xfrm>
            <a:off x="50802" y="5638800"/>
            <a:ext cx="2209800" cy="9906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Agro-ecology</a:t>
            </a:r>
          </a:p>
        </p:txBody>
      </p:sp>
      <p:sp>
        <p:nvSpPr>
          <p:cNvPr id="11" name="Oval 23"/>
          <p:cNvSpPr>
            <a:spLocks noChangeArrowheads="1"/>
          </p:cNvSpPr>
          <p:nvPr/>
        </p:nvSpPr>
        <p:spPr bwMode="auto">
          <a:xfrm>
            <a:off x="7061202" y="3962400"/>
            <a:ext cx="2286000" cy="12192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/>
              <a:t>USDA/EPA/</a:t>
            </a:r>
          </a:p>
          <a:p>
            <a:pPr algn="ctr"/>
            <a:r>
              <a:rPr lang="en-US" dirty="0"/>
              <a:t>Forest Service</a:t>
            </a:r>
          </a:p>
        </p:txBody>
      </p:sp>
      <p:sp>
        <p:nvSpPr>
          <p:cNvPr id="12" name="Oval 24"/>
          <p:cNvSpPr>
            <a:spLocks noChangeArrowheads="1"/>
          </p:cNvSpPr>
          <p:nvPr/>
        </p:nvSpPr>
        <p:spPr bwMode="auto">
          <a:xfrm>
            <a:off x="2184401" y="4648200"/>
            <a:ext cx="2590800" cy="9906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/>
              <a:t>Public health</a:t>
            </a:r>
          </a:p>
          <a:p>
            <a:pPr algn="ctr"/>
            <a:r>
              <a:rPr lang="en-US" dirty="0"/>
              <a:t>Epidemiology</a:t>
            </a:r>
          </a:p>
        </p:txBody>
      </p:sp>
      <p:sp>
        <p:nvSpPr>
          <p:cNvPr id="13" name="Oval 25"/>
          <p:cNvSpPr>
            <a:spLocks noChangeArrowheads="1"/>
          </p:cNvSpPr>
          <p:nvPr/>
        </p:nvSpPr>
        <p:spPr bwMode="auto">
          <a:xfrm>
            <a:off x="2234406" y="5816602"/>
            <a:ext cx="3074195" cy="10541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14" name="Oval 26"/>
          <p:cNvSpPr>
            <a:spLocks noChangeArrowheads="1"/>
          </p:cNvSpPr>
          <p:nvPr/>
        </p:nvSpPr>
        <p:spPr bwMode="auto">
          <a:xfrm>
            <a:off x="5080002" y="4800600"/>
            <a:ext cx="2209800" cy="8382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/>
              <a:t>Conservation</a:t>
            </a:r>
          </a:p>
          <a:p>
            <a:pPr algn="ctr"/>
            <a:r>
              <a:rPr lang="en-US" dirty="0"/>
              <a:t>biology</a:t>
            </a:r>
          </a:p>
        </p:txBody>
      </p:sp>
      <p:sp>
        <p:nvSpPr>
          <p:cNvPr id="15" name="Oval 27"/>
          <p:cNvSpPr>
            <a:spLocks noChangeArrowheads="1"/>
          </p:cNvSpPr>
          <p:nvPr/>
        </p:nvSpPr>
        <p:spPr bwMode="auto">
          <a:xfrm>
            <a:off x="7061202" y="5816602"/>
            <a:ext cx="2286000" cy="10668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/>
              <a:t>Pharmaceutical</a:t>
            </a:r>
          </a:p>
          <a:p>
            <a:pPr algn="ctr"/>
            <a:r>
              <a:rPr lang="en-US" dirty="0"/>
              <a:t>industry</a:t>
            </a:r>
          </a:p>
        </p:txBody>
      </p:sp>
      <p:sp>
        <p:nvSpPr>
          <p:cNvPr id="30" name="Oval 43"/>
          <p:cNvSpPr>
            <a:spLocks noChangeArrowheads="1"/>
          </p:cNvSpPr>
          <p:nvPr/>
        </p:nvSpPr>
        <p:spPr bwMode="auto">
          <a:xfrm>
            <a:off x="50802" y="3352800"/>
            <a:ext cx="2590800" cy="1371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Computational</a:t>
            </a:r>
          </a:p>
          <a:p>
            <a:pPr algn="ctr"/>
            <a:r>
              <a:rPr lang="en-US"/>
              <a:t>Biology-genomics</a:t>
            </a:r>
          </a:p>
          <a:p>
            <a:pPr algn="ctr"/>
            <a:r>
              <a:rPr lang="en-US"/>
              <a:t>proteomics</a:t>
            </a:r>
          </a:p>
        </p:txBody>
      </p:sp>
      <p:sp>
        <p:nvSpPr>
          <p:cNvPr id="35" name="Text Box 52"/>
          <p:cNvSpPr txBox="1">
            <a:spLocks noChangeArrowheads="1"/>
          </p:cNvSpPr>
          <p:nvPr/>
        </p:nvSpPr>
        <p:spPr bwMode="auto">
          <a:xfrm>
            <a:off x="2717802" y="5867400"/>
            <a:ext cx="228898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/>
              <a:t>Academics</a:t>
            </a:r>
          </a:p>
          <a:p>
            <a:pPr algn="ctr"/>
            <a:r>
              <a:rPr lang="en-US" dirty="0" smtClean="0"/>
              <a:t>Teaching, Research, </a:t>
            </a:r>
          </a:p>
          <a:p>
            <a:pPr algn="ctr"/>
            <a:r>
              <a:rPr lang="en-US" dirty="0" smtClean="0"/>
              <a:t>Medicine</a:t>
            </a:r>
            <a:endParaRPr lang="en-US" sz="2800" dirty="0"/>
          </a:p>
        </p:txBody>
      </p:sp>
      <p:sp>
        <p:nvSpPr>
          <p:cNvPr id="36" name="Text Box 53"/>
          <p:cNvSpPr txBox="1">
            <a:spLocks noChangeArrowheads="1"/>
          </p:cNvSpPr>
          <p:nvPr/>
        </p:nvSpPr>
        <p:spPr bwMode="auto">
          <a:xfrm>
            <a:off x="5679544" y="5867400"/>
            <a:ext cx="13816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Museums</a:t>
            </a:r>
          </a:p>
        </p:txBody>
      </p:sp>
      <p:grpSp>
        <p:nvGrpSpPr>
          <p:cNvPr id="40" name="Group 38"/>
          <p:cNvGrpSpPr/>
          <p:nvPr/>
        </p:nvGrpSpPr>
        <p:grpSpPr>
          <a:xfrm>
            <a:off x="279401" y="0"/>
            <a:ext cx="8839201" cy="2209800"/>
            <a:chOff x="279401" y="0"/>
            <a:chExt cx="8839201" cy="2209800"/>
          </a:xfrm>
        </p:grpSpPr>
        <p:sp>
          <p:nvSpPr>
            <p:cNvPr id="4" name="Oval 7"/>
            <p:cNvSpPr>
              <a:spLocks noChangeArrowheads="1"/>
            </p:cNvSpPr>
            <p:nvPr/>
          </p:nvSpPr>
          <p:spPr bwMode="auto">
            <a:xfrm>
              <a:off x="279401" y="1295400"/>
              <a:ext cx="2057400" cy="838200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dirty="0"/>
                <a:t>Microbiology</a:t>
              </a:r>
            </a:p>
          </p:txBody>
        </p:sp>
        <p:sp>
          <p:nvSpPr>
            <p:cNvPr id="5" name="Oval 8"/>
            <p:cNvSpPr>
              <a:spLocks noChangeArrowheads="1"/>
            </p:cNvSpPr>
            <p:nvPr/>
          </p:nvSpPr>
          <p:spPr bwMode="auto">
            <a:xfrm>
              <a:off x="7289802" y="457200"/>
              <a:ext cx="1828800" cy="685800"/>
            </a:xfrm>
            <a:prstGeom prst="ellipse">
              <a:avLst/>
            </a:prstGeom>
            <a:solidFill>
              <a:schemeClr val="accent4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/>
                <a:t>Zoology</a:t>
              </a:r>
            </a:p>
          </p:txBody>
        </p:sp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1574802" y="457200"/>
              <a:ext cx="1828800" cy="685800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dirty="0"/>
                <a:t>Ecology</a:t>
              </a:r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3479801" y="0"/>
              <a:ext cx="1828800" cy="685800"/>
            </a:xfrm>
            <a:prstGeom prst="ellipse">
              <a:avLst/>
            </a:prstGeom>
            <a:solidFill>
              <a:schemeClr val="accent4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/>
                <a:t>Genetics</a:t>
              </a:r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537201" y="76200"/>
              <a:ext cx="1828800" cy="685800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/>
                <a:t>Physiology</a:t>
              </a:r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7213601" y="1524000"/>
              <a:ext cx="1828800" cy="685800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/>
                <a:t>Botany</a:t>
              </a:r>
            </a:p>
          </p:txBody>
        </p:sp>
        <p:sp>
          <p:nvSpPr>
            <p:cNvPr id="16" name="Oval 28"/>
            <p:cNvSpPr>
              <a:spLocks noChangeArrowheads="1"/>
            </p:cNvSpPr>
            <p:nvPr/>
          </p:nvSpPr>
          <p:spPr bwMode="auto">
            <a:xfrm>
              <a:off x="2946402" y="1143000"/>
              <a:ext cx="1828800" cy="685800"/>
            </a:xfrm>
            <a:prstGeom prst="ellipse">
              <a:avLst/>
            </a:prstGeom>
            <a:solidFill>
              <a:schemeClr val="accent4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/>
                <a:t>Math</a:t>
              </a:r>
            </a:p>
          </p:txBody>
        </p:sp>
        <p:sp>
          <p:nvSpPr>
            <p:cNvPr id="37" name="Oval 11"/>
            <p:cNvSpPr>
              <a:spLocks noChangeArrowheads="1"/>
            </p:cNvSpPr>
            <p:nvPr/>
          </p:nvSpPr>
          <p:spPr bwMode="auto">
            <a:xfrm>
              <a:off x="5308601" y="1104900"/>
              <a:ext cx="1828800" cy="685800"/>
            </a:xfrm>
            <a:prstGeom prst="ellipse">
              <a:avLst/>
            </a:prstGeom>
            <a:solidFill>
              <a:schemeClr val="accent4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dirty="0" smtClean="0"/>
                <a:t>Biochemistry</a:t>
              </a:r>
              <a:endParaRPr lang="en-US" dirty="0"/>
            </a:p>
          </p:txBody>
        </p:sp>
      </p:grpSp>
      <p:sp>
        <p:nvSpPr>
          <p:cNvPr id="2" name="Line 46"/>
          <p:cNvSpPr>
            <a:spLocks noChangeShapeType="1"/>
          </p:cNvSpPr>
          <p:nvPr/>
        </p:nvSpPr>
        <p:spPr bwMode="auto">
          <a:xfrm flipH="1" flipV="1">
            <a:off x="5156201" y="4267200"/>
            <a:ext cx="152400" cy="1549402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Line 44"/>
          <p:cNvSpPr>
            <a:spLocks noChangeShapeType="1"/>
          </p:cNvSpPr>
          <p:nvPr/>
        </p:nvSpPr>
        <p:spPr bwMode="auto">
          <a:xfrm flipV="1">
            <a:off x="1955802" y="3276600"/>
            <a:ext cx="609600" cy="7620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Research as an Undergraduate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382000" cy="461772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Get involved in research early</a:t>
            </a:r>
          </a:p>
          <a:p>
            <a:r>
              <a:rPr lang="en-US" dirty="0" smtClean="0"/>
              <a:t>Find out what you like</a:t>
            </a:r>
          </a:p>
          <a:p>
            <a:pPr lvl="1"/>
            <a:r>
              <a:rPr lang="en-US" dirty="0" smtClean="0"/>
              <a:t>Think about what kind of researcher you want to be</a:t>
            </a:r>
          </a:p>
          <a:p>
            <a:pPr lvl="1"/>
            <a:r>
              <a:rPr lang="en-US" dirty="0" smtClean="0"/>
              <a:t>Have fun!</a:t>
            </a:r>
          </a:p>
          <a:p>
            <a:r>
              <a:rPr lang="en-US" dirty="0" smtClean="0"/>
              <a:t>Determine your strengths and weaknesses</a:t>
            </a:r>
          </a:p>
          <a:p>
            <a:pPr lvl="1"/>
            <a:r>
              <a:rPr lang="en-US" dirty="0" smtClean="0"/>
              <a:t>Don’t limit yourself with assumptions about yourself</a:t>
            </a:r>
          </a:p>
          <a:p>
            <a:r>
              <a:rPr lang="en-US" dirty="0" smtClean="0"/>
              <a:t>Surprise your mentor with your curiosity!</a:t>
            </a:r>
          </a:p>
          <a:p>
            <a:pPr lvl="1"/>
            <a:r>
              <a:rPr lang="en-US" dirty="0" smtClean="0"/>
              <a:t>Ask questions, come up with ideas, “own” your research</a:t>
            </a:r>
          </a:p>
          <a:p>
            <a:pPr lvl="1"/>
            <a:r>
              <a:rPr lang="en-US" dirty="0" smtClean="0"/>
              <a:t>Do extra reading (journal articles and reviews)</a:t>
            </a:r>
          </a:p>
          <a:p>
            <a:pPr lvl="1"/>
            <a:r>
              <a:rPr lang="en-US" dirty="0" smtClean="0"/>
              <a:t>Understand why you’re doing the research</a:t>
            </a:r>
          </a:p>
          <a:p>
            <a:r>
              <a:rPr lang="en-US" dirty="0" smtClean="0"/>
              <a:t>Consider trying to publish your results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Research as an Undergraduate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922520"/>
          </a:xfrm>
        </p:spPr>
        <p:txBody>
          <a:bodyPr>
            <a:normAutofit/>
          </a:bodyPr>
          <a:lstStyle/>
          <a:p>
            <a:r>
              <a:rPr lang="en-US" dirty="0" smtClean="0"/>
              <a:t>Subscribe to a journal</a:t>
            </a:r>
          </a:p>
          <a:p>
            <a:pPr lvl="1"/>
            <a:r>
              <a:rPr lang="en-US" dirty="0" smtClean="0"/>
              <a:t>Read a lot in a broad field</a:t>
            </a:r>
          </a:p>
          <a:p>
            <a:pPr lvl="1"/>
            <a:r>
              <a:rPr lang="en-US" dirty="0" smtClean="0"/>
              <a:t>Join a society</a:t>
            </a:r>
          </a:p>
          <a:p>
            <a:r>
              <a:rPr lang="en-US" dirty="0" smtClean="0"/>
              <a:t>Practice writing and summarizing your results</a:t>
            </a:r>
          </a:p>
          <a:p>
            <a:pPr lvl="1"/>
            <a:r>
              <a:rPr lang="en-US" dirty="0" smtClean="0"/>
              <a:t>Who is your audience?</a:t>
            </a:r>
          </a:p>
          <a:p>
            <a:pPr lvl="1"/>
            <a:r>
              <a:rPr lang="en-US" dirty="0" smtClean="0"/>
              <a:t>What is necessary to understand your work?</a:t>
            </a:r>
          </a:p>
          <a:p>
            <a:pPr lvl="1"/>
            <a:r>
              <a:rPr lang="en-US" dirty="0" smtClean="0"/>
              <a:t>Why should someone read about your work?</a:t>
            </a:r>
          </a:p>
          <a:p>
            <a:pPr lvl="1"/>
            <a:r>
              <a:rPr lang="en-US" dirty="0" smtClean="0"/>
              <a:t>Clearly describe your methods</a:t>
            </a:r>
          </a:p>
          <a:p>
            <a:pPr lvl="2"/>
            <a:r>
              <a:rPr lang="en-US" dirty="0" smtClean="0"/>
              <a:t>Could someone replicate your results?</a:t>
            </a:r>
          </a:p>
          <a:p>
            <a:pPr lvl="1"/>
            <a:r>
              <a:rPr lang="en-US" dirty="0" smtClean="0"/>
              <a:t>Figures and results: how to present your data</a:t>
            </a:r>
          </a:p>
          <a:p>
            <a:pPr lvl="1"/>
            <a:r>
              <a:rPr lang="en-US" dirty="0" smtClean="0"/>
              <a:t>Discussion: what’s the take-home message?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into Graduate School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9392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Make yourself stand out</a:t>
            </a:r>
          </a:p>
          <a:p>
            <a:pPr lvl="1"/>
            <a:r>
              <a:rPr lang="en-US" dirty="0" smtClean="0"/>
              <a:t>Good grades, GRE</a:t>
            </a:r>
          </a:p>
          <a:p>
            <a:pPr lvl="1"/>
            <a:r>
              <a:rPr lang="en-US" dirty="0" smtClean="0"/>
              <a:t>Research experience (not just technical service)</a:t>
            </a:r>
          </a:p>
          <a:p>
            <a:pPr lvl="1"/>
            <a:r>
              <a:rPr lang="en-US" dirty="0" smtClean="0"/>
              <a:t>Well-written, scientifically thoughtful letter (Why?)</a:t>
            </a:r>
          </a:p>
          <a:p>
            <a:r>
              <a:rPr lang="en-US" dirty="0" smtClean="0"/>
              <a:t>Aim high—seek out the best programs and faculty</a:t>
            </a:r>
          </a:p>
          <a:p>
            <a:pPr lvl="1"/>
            <a:r>
              <a:rPr lang="en-US" dirty="0" smtClean="0"/>
              <a:t>Visit your top choices</a:t>
            </a:r>
          </a:p>
          <a:p>
            <a:pPr lvl="1"/>
            <a:r>
              <a:rPr lang="en-US" dirty="0" smtClean="0"/>
              <a:t>Make sure your program will support you</a:t>
            </a:r>
          </a:p>
          <a:p>
            <a:pPr lvl="1"/>
            <a:r>
              <a:rPr lang="en-US" dirty="0" smtClean="0"/>
              <a:t>Consider going directly to PhD program</a:t>
            </a:r>
          </a:p>
          <a:p>
            <a:r>
              <a:rPr lang="en-US" dirty="0" smtClean="0"/>
              <a:t>Follow up</a:t>
            </a:r>
          </a:p>
          <a:p>
            <a:pPr lvl="1"/>
            <a:r>
              <a:rPr lang="en-US" dirty="0" smtClean="0"/>
              <a:t>Write letters or call—no email</a:t>
            </a:r>
          </a:p>
          <a:p>
            <a:pPr lvl="1"/>
            <a:r>
              <a:rPr lang="en-US" dirty="0" smtClean="0"/>
              <a:t>If targeting faculty, know their interests</a:t>
            </a:r>
          </a:p>
          <a:p>
            <a:pPr lvl="1"/>
            <a:r>
              <a:rPr lang="en-US" dirty="0" smtClean="0"/>
              <a:t>Target faculty of interest, but don’t be exclusive</a:t>
            </a:r>
          </a:p>
          <a:p>
            <a:pPr lvl="1"/>
            <a:r>
              <a:rPr lang="en-US" dirty="0" smtClean="0"/>
              <a:t>Have research ideas, but be flexible, broadly interested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Fellowships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Ford Foundation </a:t>
            </a:r>
            <a:r>
              <a:rPr lang="en-US" dirty="0" err="1" smtClean="0"/>
              <a:t>Predoctoral</a:t>
            </a:r>
            <a:r>
              <a:rPr lang="en-US" dirty="0" smtClean="0"/>
              <a:t> Fellowships</a:t>
            </a:r>
          </a:p>
          <a:p>
            <a:pPr lvl="1"/>
            <a:r>
              <a:rPr lang="en-US" dirty="0" smtClean="0"/>
              <a:t>www4.nas.edu/osep/fo.nsf</a:t>
            </a:r>
          </a:p>
          <a:p>
            <a:r>
              <a:rPr lang="en-US" dirty="0" smtClean="0"/>
              <a:t>Gates Millennium Scholars Fund</a:t>
            </a:r>
          </a:p>
          <a:p>
            <a:pPr lvl="1"/>
            <a:r>
              <a:rPr lang="en-US" dirty="0" err="1" smtClean="0"/>
              <a:t>www.uncf.org/scholarship/gates.asp</a:t>
            </a:r>
            <a:endParaRPr lang="en-US" dirty="0" smtClean="0"/>
          </a:p>
          <a:p>
            <a:r>
              <a:rPr lang="en-US" dirty="0" smtClean="0"/>
              <a:t>UNCF/Merck Fellowships for African Americans</a:t>
            </a:r>
          </a:p>
          <a:p>
            <a:pPr lvl="1"/>
            <a:r>
              <a:rPr lang="en-US" dirty="0" err="1" smtClean="0"/>
              <a:t>www.uncf.org</a:t>
            </a:r>
            <a:r>
              <a:rPr lang="en-US" dirty="0" smtClean="0"/>
              <a:t>/Merck</a:t>
            </a:r>
          </a:p>
          <a:p>
            <a:r>
              <a:rPr lang="en-US" dirty="0" smtClean="0"/>
              <a:t>Fellowships from country of origin</a:t>
            </a:r>
          </a:p>
          <a:p>
            <a:pPr lvl="1"/>
            <a:r>
              <a:rPr lang="en-US" dirty="0" smtClean="0"/>
              <a:t>NIH training grants often must be US citizen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ＭＳ Ｐ明朝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Flow.thmx</Template>
  <TotalTime>90</TotalTime>
  <Words>697</Words>
  <Application>Microsoft Macintosh PowerPoint</Application>
  <PresentationFormat>On-screen Show (4:3)</PresentationFormat>
  <Paragraphs>173</Paragraphs>
  <Slides>14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Pep Talk for Students</vt:lpstr>
      <vt:lpstr>Slide 2</vt:lpstr>
      <vt:lpstr>Slide 3</vt:lpstr>
      <vt:lpstr>Slide 4</vt:lpstr>
      <vt:lpstr>Slide 5</vt:lpstr>
      <vt:lpstr>Research as an Undergraduate</vt:lpstr>
      <vt:lpstr>Research as an Undergraduate</vt:lpstr>
      <vt:lpstr>Getting into Graduate School</vt:lpstr>
      <vt:lpstr>External Fellowships</vt:lpstr>
      <vt:lpstr>In Graduate School</vt:lpstr>
      <vt:lpstr>Beyond Graduate School</vt:lpstr>
      <vt:lpstr>Carpe Diem!</vt:lpstr>
      <vt:lpstr>MentorNet</vt:lpstr>
      <vt:lpstr>Slide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 -  Pep Talk for Students</dc:title>
  <dc:creator>Office 2004 Test Drive User</dc:creator>
  <cp:keywords/>
  <cp:lastModifiedBy>Scott Edwards</cp:lastModifiedBy>
  <cp:revision>9</cp:revision>
  <dcterms:created xsi:type="dcterms:W3CDTF">2012-08-06T14:20:25Z</dcterms:created>
  <dcterms:modified xsi:type="dcterms:W3CDTF">2012-08-06T14:23:51Z</dcterms:modified>
</cp:coreProperties>
</file>